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Изображение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Изображени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t.me/technonicol_expert/729" TargetMode="External"/><Relationship Id="rId4" Type="http://schemas.openxmlformats.org/officeDocument/2006/relationships/hyperlink" Target="https://t.me/technonicol_expert/784" TargetMode="External"/><Relationship Id="rId5" Type="http://schemas.openxmlformats.org/officeDocument/2006/relationships/hyperlink" Target="https://t.me/technonicol_expert/747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vk.com/wall-197461611_53838" TargetMode="External"/><Relationship Id="rId4" Type="http://schemas.openxmlformats.org/officeDocument/2006/relationships/hyperlink" Target="https://vk.com/wall-197461611_46358" TargetMode="External"/><Relationship Id="rId5" Type="http://schemas.openxmlformats.org/officeDocument/2006/relationships/hyperlink" Target="https://vk.com/wall-197461611_31118" TargetMode="External"/><Relationship Id="rId6" Type="http://schemas.openxmlformats.org/officeDocument/2006/relationships/hyperlink" Target="https://vk.com/wall-197461611_48565" TargetMode="External"/><Relationship Id="rId7" Type="http://schemas.openxmlformats.org/officeDocument/2006/relationships/hyperlink" Target="https://vk.com/wall-197461611_58526" TargetMode="External"/><Relationship Id="rId8" Type="http://schemas.openxmlformats.org/officeDocument/2006/relationships/hyperlink" Target="https://vk.com/wall-197461611_51655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4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www.instagram.com/p/CSHkIn1Cq2S/?utm_source=ig_web_copy_link" TargetMode="External"/><Relationship Id="rId4" Type="http://schemas.openxmlformats.org/officeDocument/2006/relationships/hyperlink" Target="https://www.instagram.com/p/CInqKC4HRTx/?utm_source=ig_web_copy_link" TargetMode="External"/><Relationship Id="rId5" Type="http://schemas.openxmlformats.org/officeDocument/2006/relationships/hyperlink" Target="https://www.instagram.com/p/CHA7li5nB92/?utm_source=ig_web_copy_link" TargetMode="External"/><Relationship Id="rId6" Type="http://schemas.openxmlformats.org/officeDocument/2006/relationships/hyperlink" Target="https://www.instagram.com/p/CaUWUuSrdRA/?utm_source=ig_web_copy_link" TargetMode="External"/><Relationship Id="rId7" Type="http://schemas.openxmlformats.org/officeDocument/2006/relationships/hyperlink" Target="https://www.instagram.com/p/CKWlXVEH55w/?utm_source=ig_web_copy_link" TargetMode="External"/><Relationship Id="rId8" Type="http://schemas.openxmlformats.org/officeDocument/2006/relationships/hyperlink" Target="https://www.instagram.com/p/CKoo1XJH-D1/?utm_source=ig_web_copy_link" TargetMode="External"/><Relationship Id="rId9" Type="http://schemas.openxmlformats.org/officeDocument/2006/relationships/hyperlink" Target="https://www.instagram.com/p/CJ3yD4OHj2a/?utm_source=ig_web_copy_link" TargetMode="External"/><Relationship Id="rId10" Type="http://schemas.openxmlformats.org/officeDocument/2006/relationships/hyperlink" Target="https://www.instagram.com/p/CJBjJFlnlEQ/?utm_source=ig_web_copy_link" TargetMode="External"/><Relationship Id="rId11" Type="http://schemas.openxmlformats.org/officeDocument/2006/relationships/hyperlink" Target="https://www.instagram.com/p/CfLMRw0KVtE/?utm_source=ig_web_copy_link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www.youtube.com/channel/UCik7MxUtSXXfT-f_78cQRfQ/search?query=academia" TargetMode="External"/><Relationship Id="rId4" Type="http://schemas.openxmlformats.org/officeDocument/2006/relationships/hyperlink" Target="https://www.youtube.com/channel/UCik7MxUtSXXfT-f_78cQRfQ/search?query=%D1%88%D0%BD%D0%BE%D0%BB%D1%8C+%D0%BE%D1%82+0+%D0%B4%D0%BE+80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www.facebook.com/marina.glagolecs/posts/1295757727159882" TargetMode="External"/><Relationship Id="rId4" Type="http://schemas.openxmlformats.org/officeDocument/2006/relationships/hyperlink" Target="https://www.facebook.com/marina.glagolecs/posts/1228231100579212" TargetMode="External"/><Relationship Id="rId5" Type="http://schemas.openxmlformats.org/officeDocument/2006/relationships/hyperlink" Target="https://www.facebook.com/100001770000323/posts/1429562847112702/" TargetMode="External"/><Relationship Id="rId6" Type="http://schemas.openxmlformats.org/officeDocument/2006/relationships/hyperlink" Target="https://www.facebook.com/marina.glagolecs/posts/1520389784696674" TargetMode="External"/><Relationship Id="rId7" Type="http://schemas.openxmlformats.org/officeDocument/2006/relationships/hyperlink" Target="https://www.facebook.com/marina.glagolecs/posts/pfbid02Nx97VQuArej1nTinAzYSKpK6fg5Bihphg4Ewuap9v9JmnU8hA9UY4eFVHGMS66A9l" TargetMode="External"/><Relationship Id="rId8" Type="http://schemas.openxmlformats.org/officeDocument/2006/relationships/hyperlink" Target="https://www.facebook.com/marina.glagolecs/posts/1529116583823994" TargetMode="External"/><Relationship Id="rId9" Type="http://schemas.openxmlformats.org/officeDocument/2006/relationships/hyperlink" Target="https://www.facebook.com/marina.glagolecs/posts/1523801177688868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://xn--b1afab9anqfdfg9c.xn--p1ai" TargetMode="External"/><Relationship Id="rId4" Type="http://schemas.openxmlformats.org/officeDocument/2006/relationships/hyperlink" Target="https://vk.com/minec_tourism?search_track_code=b5a5f4af73CyOFvx9wy8I-3rim4kGpvfcPLrrm5_8ZGRgFpa2E257SzvrHIktCN2jInrE2hCxYAZs736JBr0r5eETyWv&amp;w=wall-41862358_34643" TargetMode="External"/><Relationship Id="rId5" Type="http://schemas.openxmlformats.org/officeDocument/2006/relationships/hyperlink" Target="https://russia.travel/article/ekskursii-na-predpriyatiya-permskogo-kraya" TargetMode="External"/><Relationship Id="rId6" Type="http://schemas.openxmlformats.org/officeDocument/2006/relationships/hyperlink" Target="https://russia.travel/article/vokrug-bajkala-za-97-dnej" TargetMode="External"/><Relationship Id="rId7" Type="http://schemas.openxmlformats.org/officeDocument/2006/relationships/hyperlink" Target="https://russia.travel/article/to-prival-to-pereval-chto-nado-znat-i-umet-otpravlyayas-v-pohod" TargetMode="External"/><Relationship Id="rId8" Type="http://schemas.openxmlformats.org/officeDocument/2006/relationships/hyperlink" Target="https://russia.travel/article/den-olenevoda-na-yamale" TargetMode="External"/><Relationship Id="rId9" Type="http://schemas.openxmlformats.org/officeDocument/2006/relationships/hyperlink" Target="https://russia.travel/article/8-nebanalnyh-rechnyh-kruizov-i-progulok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://xn--b1afab9anqfdfg9c.xn--p1ai" TargetMode="External"/><Relationship Id="rId4" Type="http://schemas.openxmlformats.org/officeDocument/2006/relationships/hyperlink" Target="jhttps://vk.com/wall-61009220_270821" TargetMode="External"/><Relationship Id="rId5" Type="http://schemas.openxmlformats.org/officeDocument/2006/relationships/hyperlink" Target="https://vk.com/wall-61009220_275309" TargetMode="External"/><Relationship Id="rId6" Type="http://schemas.openxmlformats.org/officeDocument/2006/relationships/hyperlink" Target="https://t.me/puteshestvuem_rf/4967" TargetMode="External"/><Relationship Id="rId7" Type="http://schemas.openxmlformats.org/officeDocument/2006/relationships/hyperlink" Target="https://vk.com/puteshestvuem_rf?w=wall-61009220_277046" TargetMode="External"/><Relationship Id="rId8" Type="http://schemas.openxmlformats.org/officeDocument/2006/relationships/hyperlink" Target="https://vk.com/puteshestvuem_rf?w=wall-61009220_276850" TargetMode="External"/><Relationship Id="rId9" Type="http://schemas.openxmlformats.org/officeDocument/2006/relationships/hyperlink" Target="https://vk.com/wall-61009220_276786" TargetMode="External"/><Relationship Id="rId10" Type="http://schemas.openxmlformats.org/officeDocument/2006/relationships/hyperlink" Target="https://vk.com/puteshestvuem_rf" TargetMode="External"/><Relationship Id="rId11" Type="http://schemas.openxmlformats.org/officeDocument/2006/relationships/hyperlink" Target="https://ok.ru/puteshestvuem.rf" TargetMode="External"/><Relationship Id="rId12" Type="http://schemas.openxmlformats.org/officeDocument/2006/relationships/hyperlink" Target="https://t.me/puteshestvuem_r" TargetMode="External"/><Relationship Id="rId13" Type="http://schemas.openxmlformats.org/officeDocument/2006/relationships/hyperlink" Target="https://dzen.ru/puteshestvuem_rf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video" Target="../media/media3.mp4"/><Relationship Id="rId4" Type="http://schemas.microsoft.com/office/2007/relationships/media" Target="../media/media3.mp4"/><Relationship Id="rId5" Type="http://schemas.openxmlformats.org/officeDocument/2006/relationships/image" Target="../media/image3.png"/><Relationship Id="rId6" Type="http://schemas.openxmlformats.org/officeDocument/2006/relationships/video" Target="../media/media4.mp4"/><Relationship Id="rId7" Type="http://schemas.microsoft.com/office/2007/relationships/media" Target="../media/media4.mp4"/><Relationship Id="rId8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 и дат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Марина Глаголева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Марина Глаголева</a:t>
            </a:r>
          </a:p>
        </p:txBody>
      </p:sp>
      <p:sp>
        <p:nvSpPr>
          <p:cNvPr id="153" name="пишущий редактор"/>
          <p:cNvSpPr txBox="1"/>
          <p:nvPr>
            <p:ph type="subTitle" sz="quarter" idx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/>
          <a:p>
            <a:pPr/>
            <a:r>
              <a:t>пишущий редактор</a:t>
            </a:r>
          </a:p>
        </p:txBody>
      </p:sp>
      <p:pic>
        <p:nvPicPr>
          <p:cNvPr id="154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1673" t="7567" r="10369" b="16579"/>
          <a:stretch>
            <a:fillRect/>
          </a:stretch>
        </p:blipFill>
        <p:spPr>
          <a:xfrm>
            <a:off x="-88720" y="-14859"/>
            <a:ext cx="24561439" cy="1374571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МАРИНА ГЛАГОЛЕВА"/>
          <p:cNvSpPr txBox="1"/>
          <p:nvPr/>
        </p:nvSpPr>
        <p:spPr>
          <a:xfrm>
            <a:off x="1404663" y="9406169"/>
            <a:ext cx="112087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7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МАРИНА ГЛАГОЛЕВА</a:t>
            </a:r>
          </a:p>
        </p:txBody>
      </p:sp>
      <p:sp>
        <p:nvSpPr>
          <p:cNvPr id="156" name="портфолио"/>
          <p:cNvSpPr txBox="1"/>
          <p:nvPr/>
        </p:nvSpPr>
        <p:spPr>
          <a:xfrm>
            <a:off x="1404663" y="10514158"/>
            <a:ext cx="532881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портфолио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244" y="-57985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Публикации для В2В-сообщества «ТЕХНОНИКОЛЬ.Эксперт»"/>
          <p:cNvSpPr txBox="1"/>
          <p:nvPr/>
        </p:nvSpPr>
        <p:spPr>
          <a:xfrm>
            <a:off x="1534830" y="1547751"/>
            <a:ext cx="1580388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Публикации для В2В-сообщества «ТЕХНОНИКОЛЬ.Эксперт»</a:t>
            </a:r>
          </a:p>
        </p:txBody>
      </p:sp>
      <p:sp>
        <p:nvSpPr>
          <p:cNvPr id="244" name="Задача: говорить просто о сложном, но при этом на одном языке со строительными подрядчиками.…"/>
          <p:cNvSpPr txBox="1"/>
          <p:nvPr/>
        </p:nvSpPr>
        <p:spPr>
          <a:xfrm>
            <a:off x="1623431" y="2084107"/>
            <a:ext cx="20356701" cy="480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rPr b="1"/>
              <a:t>Задача:</a:t>
            </a:r>
            <a:r>
              <a:t> говорить просто о сложном, но при этом на одном языке со строительными подрядчиками.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rPr b="1"/>
              <a:t>За три месяца по сравнению с аналогичным периодом</a:t>
            </a:r>
            <a:r>
              <a:t> в 2022 г. 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t>・прирост подписчиков в VK вдвое,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t>・вовлеченность выросла в 3,6 раза,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t>・количество комментариев выросло в 13,8 раза,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t>・количество репостов выросло в 4 раза.</a:t>
            </a:r>
          </a:p>
        </p:txBody>
      </p:sp>
      <p:sp>
        <p:nvSpPr>
          <p:cNvPr id="245" name="КАРТОЧКИ"/>
          <p:cNvSpPr/>
          <p:nvPr/>
        </p:nvSpPr>
        <p:spPr>
          <a:xfrm>
            <a:off x="1525804" y="7338501"/>
            <a:ext cx="4193926" cy="824249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КАРТОЧКИ</a:t>
            </a:r>
          </a:p>
        </p:txBody>
      </p:sp>
      <p:sp>
        <p:nvSpPr>
          <p:cNvPr id="246" name="ТЕЛЕГРАФ"/>
          <p:cNvSpPr/>
          <p:nvPr/>
        </p:nvSpPr>
        <p:spPr>
          <a:xfrm>
            <a:off x="1525804" y="9037764"/>
            <a:ext cx="4193926" cy="824250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ТЕЛЕГРАФ</a:t>
            </a:r>
          </a:p>
        </p:txBody>
      </p:sp>
      <p:sp>
        <p:nvSpPr>
          <p:cNvPr id="247" name="ТЕХНИЧКА"/>
          <p:cNvSpPr/>
          <p:nvPr/>
        </p:nvSpPr>
        <p:spPr>
          <a:xfrm>
            <a:off x="1525804" y="10737028"/>
            <a:ext cx="4193926" cy="824250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ТЕХНИЧКА</a:t>
            </a:r>
          </a:p>
        </p:txBody>
      </p:sp>
      <p:sp>
        <p:nvSpPr>
          <p:cNvPr id="248" name="Интервью победилей отраслевой премии в формате карточек"/>
          <p:cNvSpPr txBox="1"/>
          <p:nvPr/>
        </p:nvSpPr>
        <p:spPr>
          <a:xfrm>
            <a:off x="6345174" y="7359229"/>
            <a:ext cx="1169365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Интервью победилей отраслевой премии в формате карточек</a:t>
            </a:r>
          </a:p>
        </p:txBody>
      </p:sp>
      <p:sp>
        <p:nvSpPr>
          <p:cNvPr id="249" name="Оригинальное интервью, которому мы решили дать чуть больше места"/>
          <p:cNvSpPr txBox="1"/>
          <p:nvPr/>
        </p:nvSpPr>
        <p:spPr>
          <a:xfrm>
            <a:off x="6345174" y="8779319"/>
            <a:ext cx="11693653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Оригинальное интервью, которому мы решили дать чуть больше места</a:t>
            </a:r>
          </a:p>
        </p:txBody>
      </p:sp>
      <p:sp>
        <p:nvSpPr>
          <p:cNvPr id="250" name="Простые инструкции по специфичным моментам стройки и монтажа"/>
          <p:cNvSpPr txBox="1"/>
          <p:nvPr/>
        </p:nvSpPr>
        <p:spPr>
          <a:xfrm>
            <a:off x="6345174" y="10716299"/>
            <a:ext cx="11693653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Простые инструкции по специфичным моментам стройки и монтажа</a:t>
            </a:r>
          </a:p>
        </p:txBody>
      </p:sp>
      <p:sp>
        <p:nvSpPr>
          <p:cNvPr id="251" name="Текст"/>
          <p:cNvSpPr txBox="1"/>
          <p:nvPr/>
        </p:nvSpPr>
        <p:spPr>
          <a:xfrm>
            <a:off x="11732971" y="6627317"/>
            <a:ext cx="91805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131" t="51054" r="44132" b="0"/>
          <a:stretch>
            <a:fillRect/>
          </a:stretch>
        </p:blipFill>
        <p:spPr>
          <a:xfrm>
            <a:off x="-81537" y="-87756"/>
            <a:ext cx="24547073" cy="1398884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Публикации для официального аккаунта «Национальные проекты России»…"/>
          <p:cNvSpPr txBox="1"/>
          <p:nvPr/>
        </p:nvSpPr>
        <p:spPr>
          <a:xfrm>
            <a:off x="1677904" y="1613856"/>
            <a:ext cx="22924611" cy="5354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defRPr sz="4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Публикации для официального аккаунта «Национальные проекты России» 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Специфика — </a:t>
            </a:r>
            <a:r>
              <a:rPr>
                <a:latin typeface="Roboto Bold"/>
                <a:ea typeface="Roboto Bold"/>
                <a:cs typeface="Roboto Bold"/>
                <a:sym typeface="Roboto Bold"/>
              </a:rPr>
              <a:t>вещание на 146 млн россиян</a:t>
            </a:r>
            <a:r>
              <a:t>. 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Мы узнали, что невозможное — возможно и здорово </a:t>
            </a:r>
            <a:r>
              <a:rPr>
                <a:latin typeface="Roboto Bold"/>
                <a:ea typeface="Roboto Bold"/>
                <a:cs typeface="Roboto Bold"/>
                <a:sym typeface="Roboto Bold"/>
              </a:rPr>
              <a:t>прокачали фактчекинг</a:t>
            </a:r>
            <a:r>
              <a:t>, 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поиск информации и перевод на интересный/понятный.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>
                <a:latin typeface="Roboto Bold"/>
                <a:ea typeface="Roboto Bold"/>
                <a:cs typeface="Roboto Bold"/>
                <a:sym typeface="Roboto Bold"/>
              </a:rPr>
              <a:t>Количество публикаций в месяц — 270</a:t>
            </a:r>
            <a:r>
              <a:t> постов + не менее 100 сторис. 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25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                                                                                                                                                                   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55" name="Здесь"/>
          <p:cNvSpPr/>
          <p:nvPr/>
        </p:nvSpPr>
        <p:spPr>
          <a:xfrm>
            <a:off x="12827065" y="7715559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Здесь</a:t>
            </a:r>
          </a:p>
        </p:txBody>
      </p:sp>
      <p:sp>
        <p:nvSpPr>
          <p:cNvPr id="256" name="Здесь"/>
          <p:cNvSpPr/>
          <p:nvPr/>
        </p:nvSpPr>
        <p:spPr>
          <a:xfrm>
            <a:off x="12843390" y="11147534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Здесь</a:t>
            </a:r>
          </a:p>
        </p:txBody>
      </p:sp>
      <p:sp>
        <p:nvSpPr>
          <p:cNvPr id="257" name="Здесь"/>
          <p:cNvSpPr/>
          <p:nvPr/>
        </p:nvSpPr>
        <p:spPr>
          <a:xfrm>
            <a:off x="12843390" y="9356828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Здесь</a:t>
            </a:r>
          </a:p>
        </p:txBody>
      </p:sp>
      <p:sp>
        <p:nvSpPr>
          <p:cNvPr id="258" name="Здесь"/>
          <p:cNvSpPr/>
          <p:nvPr/>
        </p:nvSpPr>
        <p:spPr>
          <a:xfrm>
            <a:off x="1575522" y="7742228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Здесь</a:t>
            </a:r>
          </a:p>
        </p:txBody>
      </p:sp>
      <p:sp>
        <p:nvSpPr>
          <p:cNvPr id="259" name="«поженили» авторский визуал,…"/>
          <p:cNvSpPr txBox="1"/>
          <p:nvPr/>
        </p:nvSpPr>
        <p:spPr>
          <a:xfrm>
            <a:off x="4199193" y="7577439"/>
            <a:ext cx="7239844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«поженили» авторский визуал,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Маяковского и нравоучительный контент.</a:t>
            </a:r>
          </a:p>
        </p:txBody>
      </p:sp>
      <p:sp>
        <p:nvSpPr>
          <p:cNvPr id="260" name="Здесь"/>
          <p:cNvSpPr/>
          <p:nvPr/>
        </p:nvSpPr>
        <p:spPr>
          <a:xfrm>
            <a:off x="1575522" y="9356828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Здесь</a:t>
            </a:r>
          </a:p>
        </p:txBody>
      </p:sp>
      <p:sp>
        <p:nvSpPr>
          <p:cNvPr id="261" name="перевели на понятный необычный…"/>
          <p:cNvSpPr txBox="1"/>
          <p:nvPr/>
        </p:nvSpPr>
        <p:spPr>
          <a:xfrm>
            <a:off x="4248055" y="9357649"/>
            <a:ext cx="6618065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перевели на понятный необычный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контент про программу «IT-стойбище».</a:t>
            </a:r>
          </a:p>
        </p:txBody>
      </p:sp>
      <p:sp>
        <p:nvSpPr>
          <p:cNvPr id="262" name="Здесь"/>
          <p:cNvSpPr/>
          <p:nvPr/>
        </p:nvSpPr>
        <p:spPr>
          <a:xfrm>
            <a:off x="1575522" y="11137859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Здесь</a:t>
            </a:r>
          </a:p>
        </p:txBody>
      </p:sp>
      <p:sp>
        <p:nvSpPr>
          <p:cNvPr id="263" name="стадии опьянения и что…"/>
          <p:cNvSpPr txBox="1"/>
          <p:nvPr/>
        </p:nvSpPr>
        <p:spPr>
          <a:xfrm>
            <a:off x="4180425" y="11137859"/>
            <a:ext cx="4694561" cy="2639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стадии опьянения и что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происходит с организмом: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отрисовали в котиках.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264" name="сочинили и отрисовали собственные вредные советы в стихах по теме, заданной заказчиком."/>
          <p:cNvSpPr txBox="1"/>
          <p:nvPr/>
        </p:nvSpPr>
        <p:spPr>
          <a:xfrm>
            <a:off x="15450877" y="7604109"/>
            <a:ext cx="8460003" cy="160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сочинили и отрисовали собственные вредные советы в стихах по теме, заданной заказчиком.</a:t>
            </a:r>
          </a:p>
        </p:txBody>
      </p:sp>
      <p:sp>
        <p:nvSpPr>
          <p:cNvPr id="265" name="рассказали и показали историю тульских микрофонов «Октава» в карточках."/>
          <p:cNvSpPr txBox="1"/>
          <p:nvPr/>
        </p:nvSpPr>
        <p:spPr>
          <a:xfrm>
            <a:off x="15448292" y="9202797"/>
            <a:ext cx="8460003" cy="212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рассказали и показали историю тульских микрофонов «Октава» в карточках.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266" name="придумали и отрисовали три загадки по творчеству Ф.М. Достоевского, чтобы «подсветить» приложение."/>
          <p:cNvSpPr txBox="1"/>
          <p:nvPr/>
        </p:nvSpPr>
        <p:spPr>
          <a:xfrm>
            <a:off x="15448292" y="11137859"/>
            <a:ext cx="8460003" cy="2639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придумали и отрисовали три загадки по творчеству Ф.М. Достоевского, чтобы «подсветить» приложение.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681" t="0" r="31325" b="45496"/>
          <a:stretch>
            <a:fillRect/>
          </a:stretch>
        </p:blipFill>
        <p:spPr>
          <a:xfrm>
            <a:off x="-88836" y="-57985"/>
            <a:ext cx="24510488" cy="13762309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Интерактивные сторис с конверсией в пост"/>
          <p:cNvSpPr txBox="1"/>
          <p:nvPr/>
        </p:nvSpPr>
        <p:spPr>
          <a:xfrm>
            <a:off x="1540505" y="1497525"/>
            <a:ext cx="1488418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Интерактивные сторис с конверсией в пост</a:t>
            </a:r>
          </a:p>
        </p:txBody>
      </p:sp>
      <p:sp>
        <p:nvSpPr>
          <p:cNvPr id="270" name="Чтобы зацепить внимание ЦА формата «и пионеры,…"/>
          <p:cNvSpPr txBox="1"/>
          <p:nvPr/>
        </p:nvSpPr>
        <p:spPr>
          <a:xfrm>
            <a:off x="7574184" y="2999821"/>
            <a:ext cx="12835187" cy="6513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Чтобы зацепить внимание ЦА формата «и пионеры, 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и пенсионеры» и рассказать про школьный литературный конкурс, придумали угадайку: подобрали цитаты поэтов Серебряного века и современных рэперов и предложили подписчикам определить какая кому принадлежит.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Финальная стори — репост с предложением узнать больше о победительнице конкурса. Конверсия в переход на пост была одной из самых высоких за год.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pic>
        <p:nvPicPr>
          <p:cNvPr id="271" name="ПиР.jpg" descr="ПиР.jpg"/>
          <p:cNvPicPr>
            <a:picLocks noChangeAspect="1"/>
          </p:cNvPicPr>
          <p:nvPr/>
        </p:nvPicPr>
        <p:blipFill>
          <a:blip r:embed="rId3">
            <a:extLst/>
          </a:blip>
          <a:srcRect l="1106" t="222" r="1105" b="223"/>
          <a:stretch>
            <a:fillRect/>
          </a:stretch>
        </p:blipFill>
        <p:spPr>
          <a:xfrm>
            <a:off x="1610813" y="2961721"/>
            <a:ext cx="5339557" cy="9663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4953" y="0"/>
                </a:moveTo>
                <a:cubicBezTo>
                  <a:pt x="3500" y="0"/>
                  <a:pt x="2627" y="0"/>
                  <a:pt x="2046" y="134"/>
                </a:cubicBezTo>
                <a:cubicBezTo>
                  <a:pt x="1208" y="303"/>
                  <a:pt x="548" y="667"/>
                  <a:pt x="243" y="1130"/>
                </a:cubicBezTo>
                <a:cubicBezTo>
                  <a:pt x="0" y="1451"/>
                  <a:pt x="0" y="1934"/>
                  <a:pt x="0" y="2737"/>
                </a:cubicBezTo>
                <a:lnTo>
                  <a:pt x="0" y="18863"/>
                </a:lnTo>
                <a:cubicBezTo>
                  <a:pt x="0" y="19666"/>
                  <a:pt x="0" y="20149"/>
                  <a:pt x="243" y="20470"/>
                </a:cubicBezTo>
                <a:cubicBezTo>
                  <a:pt x="548" y="20933"/>
                  <a:pt x="1208" y="21297"/>
                  <a:pt x="2046" y="21466"/>
                </a:cubicBezTo>
                <a:cubicBezTo>
                  <a:pt x="2627" y="21600"/>
                  <a:pt x="3500" y="21600"/>
                  <a:pt x="4953" y="21600"/>
                </a:cubicBezTo>
                <a:lnTo>
                  <a:pt x="16647" y="21600"/>
                </a:lnTo>
                <a:cubicBezTo>
                  <a:pt x="18100" y="21600"/>
                  <a:pt x="18971" y="21600"/>
                  <a:pt x="19553" y="21466"/>
                </a:cubicBezTo>
                <a:cubicBezTo>
                  <a:pt x="20391" y="21297"/>
                  <a:pt x="21052" y="20933"/>
                  <a:pt x="21357" y="20470"/>
                </a:cubicBezTo>
                <a:cubicBezTo>
                  <a:pt x="21600" y="20149"/>
                  <a:pt x="21600" y="19666"/>
                  <a:pt x="21600" y="18863"/>
                </a:cubicBezTo>
                <a:lnTo>
                  <a:pt x="21600" y="2737"/>
                </a:lnTo>
                <a:cubicBezTo>
                  <a:pt x="21600" y="1934"/>
                  <a:pt x="21600" y="1451"/>
                  <a:pt x="21357" y="1130"/>
                </a:cubicBezTo>
                <a:cubicBezTo>
                  <a:pt x="21052" y="667"/>
                  <a:pt x="20391" y="303"/>
                  <a:pt x="19553" y="134"/>
                </a:cubicBezTo>
                <a:cubicBezTo>
                  <a:pt x="18971" y="0"/>
                  <a:pt x="18100" y="0"/>
                  <a:pt x="16647" y="0"/>
                </a:cubicBez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0"/>
            <a:ext cx="24416447" cy="13786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1.jpg" descr="1.jpg"/>
          <p:cNvPicPr>
            <a:picLocks noChangeAspect="1"/>
          </p:cNvPicPr>
          <p:nvPr/>
        </p:nvPicPr>
        <p:blipFill>
          <a:blip r:embed="rId3">
            <a:extLst/>
          </a:blip>
          <a:srcRect l="40" t="0" r="37" b="0"/>
          <a:stretch>
            <a:fillRect/>
          </a:stretch>
        </p:blipFill>
        <p:spPr>
          <a:xfrm>
            <a:off x="3896116" y="623901"/>
            <a:ext cx="7126289" cy="1266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9" y="0"/>
                </a:moveTo>
                <a:cubicBezTo>
                  <a:pt x="1132" y="184"/>
                  <a:pt x="530" y="536"/>
                  <a:pt x="243" y="980"/>
                </a:cubicBezTo>
                <a:cubicBezTo>
                  <a:pt x="0" y="1307"/>
                  <a:pt x="0" y="1798"/>
                  <a:pt x="0" y="2616"/>
                </a:cubicBezTo>
                <a:lnTo>
                  <a:pt x="0" y="18984"/>
                </a:lnTo>
                <a:cubicBezTo>
                  <a:pt x="0" y="19803"/>
                  <a:pt x="0" y="20293"/>
                  <a:pt x="243" y="20620"/>
                </a:cubicBezTo>
                <a:cubicBezTo>
                  <a:pt x="530" y="21064"/>
                  <a:pt x="1133" y="21416"/>
                  <a:pt x="1901" y="21600"/>
                </a:cubicBezTo>
                <a:lnTo>
                  <a:pt x="19699" y="21600"/>
                </a:lnTo>
                <a:cubicBezTo>
                  <a:pt x="20467" y="21416"/>
                  <a:pt x="21070" y="21064"/>
                  <a:pt x="21357" y="20620"/>
                </a:cubicBezTo>
                <a:cubicBezTo>
                  <a:pt x="21600" y="20293"/>
                  <a:pt x="21600" y="19802"/>
                  <a:pt x="21600" y="18984"/>
                </a:cubicBezTo>
                <a:lnTo>
                  <a:pt x="21600" y="2616"/>
                </a:lnTo>
                <a:cubicBezTo>
                  <a:pt x="21600" y="1798"/>
                  <a:pt x="21600" y="1307"/>
                  <a:pt x="21357" y="980"/>
                </a:cubicBezTo>
                <a:cubicBezTo>
                  <a:pt x="21070" y="536"/>
                  <a:pt x="20468" y="184"/>
                  <a:pt x="19701" y="0"/>
                </a:cubicBezTo>
                <a:lnTo>
                  <a:pt x="1899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75" name="2.jpg" descr="2.jpg"/>
          <p:cNvPicPr>
            <a:picLocks noChangeAspect="1"/>
          </p:cNvPicPr>
          <p:nvPr/>
        </p:nvPicPr>
        <p:blipFill>
          <a:blip r:embed="rId4">
            <a:extLst/>
          </a:blip>
          <a:srcRect l="1" t="0" r="0" b="1"/>
          <a:stretch>
            <a:fillRect/>
          </a:stretch>
        </p:blipFill>
        <p:spPr>
          <a:xfrm>
            <a:off x="12624122" y="649089"/>
            <a:ext cx="7025000" cy="12488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76" y="0"/>
                </a:moveTo>
                <a:cubicBezTo>
                  <a:pt x="2388" y="21"/>
                  <a:pt x="2130" y="48"/>
                  <a:pt x="1926" y="96"/>
                </a:cubicBezTo>
                <a:cubicBezTo>
                  <a:pt x="1073" y="271"/>
                  <a:pt x="402" y="648"/>
                  <a:pt x="92" y="1128"/>
                </a:cubicBezTo>
                <a:cubicBezTo>
                  <a:pt x="56" y="1176"/>
                  <a:pt x="26" y="1229"/>
                  <a:pt x="0" y="1285"/>
                </a:cubicBezTo>
                <a:lnTo>
                  <a:pt x="0" y="20478"/>
                </a:lnTo>
                <a:cubicBezTo>
                  <a:pt x="26" y="20534"/>
                  <a:pt x="56" y="20587"/>
                  <a:pt x="92" y="20635"/>
                </a:cubicBezTo>
                <a:cubicBezTo>
                  <a:pt x="367" y="21061"/>
                  <a:pt x="929" y="21406"/>
                  <a:pt x="1649" y="21600"/>
                </a:cubicBezTo>
                <a:lnTo>
                  <a:pt x="20005" y="21600"/>
                </a:lnTo>
                <a:cubicBezTo>
                  <a:pt x="20725" y="21406"/>
                  <a:pt x="21286" y="21061"/>
                  <a:pt x="21562" y="20635"/>
                </a:cubicBezTo>
                <a:cubicBezTo>
                  <a:pt x="21576" y="20616"/>
                  <a:pt x="21587" y="20594"/>
                  <a:pt x="21600" y="20574"/>
                </a:cubicBezTo>
                <a:lnTo>
                  <a:pt x="21600" y="1190"/>
                </a:lnTo>
                <a:cubicBezTo>
                  <a:pt x="21587" y="1169"/>
                  <a:pt x="21576" y="1147"/>
                  <a:pt x="21562" y="1128"/>
                </a:cubicBezTo>
                <a:cubicBezTo>
                  <a:pt x="21252" y="648"/>
                  <a:pt x="20582" y="271"/>
                  <a:pt x="19729" y="96"/>
                </a:cubicBezTo>
                <a:cubicBezTo>
                  <a:pt x="19525" y="48"/>
                  <a:pt x="19266" y="21"/>
                  <a:pt x="18979" y="0"/>
                </a:cubicBezTo>
                <a:lnTo>
                  <a:pt x="267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-35521"/>
            <a:ext cx="24416447" cy="13786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3.jpg" descr="3.jpg"/>
          <p:cNvPicPr>
            <a:picLocks noChangeAspect="1"/>
          </p:cNvPicPr>
          <p:nvPr/>
        </p:nvPicPr>
        <p:blipFill>
          <a:blip r:embed="rId3">
            <a:extLst/>
          </a:blip>
          <a:srcRect l="131" t="84" r="129" b="85"/>
          <a:stretch>
            <a:fillRect/>
          </a:stretch>
        </p:blipFill>
        <p:spPr>
          <a:xfrm>
            <a:off x="3928740" y="660995"/>
            <a:ext cx="7138989" cy="1263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3" y="0"/>
                </a:moveTo>
                <a:cubicBezTo>
                  <a:pt x="3500" y="0"/>
                  <a:pt x="2628" y="0"/>
                  <a:pt x="2046" y="137"/>
                </a:cubicBezTo>
                <a:cubicBezTo>
                  <a:pt x="1208" y="310"/>
                  <a:pt x="548" y="683"/>
                  <a:pt x="243" y="1156"/>
                </a:cubicBezTo>
                <a:cubicBezTo>
                  <a:pt x="0" y="1485"/>
                  <a:pt x="0" y="1978"/>
                  <a:pt x="0" y="2799"/>
                </a:cubicBezTo>
                <a:lnTo>
                  <a:pt x="0" y="18801"/>
                </a:lnTo>
                <a:cubicBezTo>
                  <a:pt x="0" y="19623"/>
                  <a:pt x="0" y="20115"/>
                  <a:pt x="243" y="20444"/>
                </a:cubicBezTo>
                <a:cubicBezTo>
                  <a:pt x="548" y="20917"/>
                  <a:pt x="1208" y="21290"/>
                  <a:pt x="2046" y="21463"/>
                </a:cubicBezTo>
                <a:cubicBezTo>
                  <a:pt x="2628" y="21600"/>
                  <a:pt x="3500" y="21600"/>
                  <a:pt x="4953" y="21600"/>
                </a:cubicBezTo>
                <a:lnTo>
                  <a:pt x="16647" y="21600"/>
                </a:lnTo>
                <a:cubicBezTo>
                  <a:pt x="18100" y="21600"/>
                  <a:pt x="18973" y="21600"/>
                  <a:pt x="19554" y="21463"/>
                </a:cubicBezTo>
                <a:cubicBezTo>
                  <a:pt x="20392" y="21290"/>
                  <a:pt x="21051" y="20917"/>
                  <a:pt x="21356" y="20444"/>
                </a:cubicBezTo>
                <a:cubicBezTo>
                  <a:pt x="21599" y="20115"/>
                  <a:pt x="21600" y="19623"/>
                  <a:pt x="21600" y="18801"/>
                </a:cubicBezTo>
                <a:lnTo>
                  <a:pt x="21600" y="2799"/>
                </a:lnTo>
                <a:cubicBezTo>
                  <a:pt x="21600" y="1978"/>
                  <a:pt x="21599" y="1485"/>
                  <a:pt x="21356" y="1156"/>
                </a:cubicBezTo>
                <a:cubicBezTo>
                  <a:pt x="21051" y="683"/>
                  <a:pt x="20392" y="310"/>
                  <a:pt x="19554" y="137"/>
                </a:cubicBezTo>
                <a:cubicBezTo>
                  <a:pt x="18972" y="0"/>
                  <a:pt x="18100" y="0"/>
                  <a:pt x="16647" y="0"/>
                </a:cubicBez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79" name="4.jpg" descr="4.jpg"/>
          <p:cNvPicPr>
            <a:picLocks noChangeAspect="1"/>
          </p:cNvPicPr>
          <p:nvPr/>
        </p:nvPicPr>
        <p:blipFill>
          <a:blip r:embed="rId4">
            <a:extLst/>
          </a:blip>
          <a:srcRect l="33" t="223" r="35" b="222"/>
          <a:stretch>
            <a:fillRect/>
          </a:stretch>
        </p:blipFill>
        <p:spPr>
          <a:xfrm>
            <a:off x="12664115" y="655637"/>
            <a:ext cx="7138989" cy="12643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3" y="0"/>
                </a:moveTo>
                <a:cubicBezTo>
                  <a:pt x="3500" y="0"/>
                  <a:pt x="2628" y="0"/>
                  <a:pt x="2046" y="137"/>
                </a:cubicBezTo>
                <a:cubicBezTo>
                  <a:pt x="1208" y="309"/>
                  <a:pt x="548" y="682"/>
                  <a:pt x="243" y="1155"/>
                </a:cubicBezTo>
                <a:cubicBezTo>
                  <a:pt x="0" y="1484"/>
                  <a:pt x="0" y="1976"/>
                  <a:pt x="0" y="2797"/>
                </a:cubicBezTo>
                <a:lnTo>
                  <a:pt x="0" y="18803"/>
                </a:lnTo>
                <a:cubicBezTo>
                  <a:pt x="0" y="19624"/>
                  <a:pt x="0" y="20116"/>
                  <a:pt x="243" y="20445"/>
                </a:cubicBezTo>
                <a:cubicBezTo>
                  <a:pt x="548" y="20918"/>
                  <a:pt x="1208" y="21291"/>
                  <a:pt x="2046" y="21463"/>
                </a:cubicBezTo>
                <a:cubicBezTo>
                  <a:pt x="2628" y="21600"/>
                  <a:pt x="3500" y="21600"/>
                  <a:pt x="4953" y="21600"/>
                </a:cubicBezTo>
                <a:lnTo>
                  <a:pt x="16648" y="21600"/>
                </a:lnTo>
                <a:cubicBezTo>
                  <a:pt x="18101" y="21600"/>
                  <a:pt x="18972" y="21600"/>
                  <a:pt x="19554" y="21463"/>
                </a:cubicBezTo>
                <a:cubicBezTo>
                  <a:pt x="20392" y="21291"/>
                  <a:pt x="21052" y="20918"/>
                  <a:pt x="21357" y="20445"/>
                </a:cubicBezTo>
                <a:cubicBezTo>
                  <a:pt x="21600" y="20116"/>
                  <a:pt x="21600" y="19624"/>
                  <a:pt x="21600" y="18803"/>
                </a:cubicBezTo>
                <a:lnTo>
                  <a:pt x="21600" y="2797"/>
                </a:lnTo>
                <a:cubicBezTo>
                  <a:pt x="21600" y="1976"/>
                  <a:pt x="21600" y="1484"/>
                  <a:pt x="21357" y="1155"/>
                </a:cubicBezTo>
                <a:cubicBezTo>
                  <a:pt x="21052" y="682"/>
                  <a:pt x="20392" y="309"/>
                  <a:pt x="19554" y="137"/>
                </a:cubicBezTo>
                <a:cubicBezTo>
                  <a:pt x="18972" y="0"/>
                  <a:pt x="18101" y="0"/>
                  <a:pt x="16648" y="0"/>
                </a:cubicBez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-35521"/>
            <a:ext cx="24416447" cy="13786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5.jpg" descr="5.jpg"/>
          <p:cNvPicPr>
            <a:picLocks noChangeAspect="1"/>
          </p:cNvPicPr>
          <p:nvPr/>
        </p:nvPicPr>
        <p:blipFill>
          <a:blip r:embed="rId3">
            <a:extLst/>
          </a:blip>
          <a:srcRect l="1054" t="265" r="0" b="1"/>
          <a:stretch>
            <a:fillRect/>
          </a:stretch>
        </p:blipFill>
        <p:spPr>
          <a:xfrm>
            <a:off x="3891650" y="829570"/>
            <a:ext cx="7057915" cy="1264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4967" y="0"/>
                </a:moveTo>
                <a:cubicBezTo>
                  <a:pt x="3509" y="0"/>
                  <a:pt x="2635" y="0"/>
                  <a:pt x="2052" y="136"/>
                </a:cubicBezTo>
                <a:cubicBezTo>
                  <a:pt x="1212" y="307"/>
                  <a:pt x="548" y="677"/>
                  <a:pt x="242" y="1146"/>
                </a:cubicBezTo>
                <a:cubicBezTo>
                  <a:pt x="-1" y="1471"/>
                  <a:pt x="0" y="1959"/>
                  <a:pt x="0" y="2773"/>
                </a:cubicBezTo>
                <a:lnTo>
                  <a:pt x="0" y="19035"/>
                </a:lnTo>
                <a:cubicBezTo>
                  <a:pt x="0" y="19849"/>
                  <a:pt x="-1" y="20337"/>
                  <a:pt x="242" y="20662"/>
                </a:cubicBezTo>
                <a:cubicBezTo>
                  <a:pt x="511" y="21074"/>
                  <a:pt x="1055" y="21409"/>
                  <a:pt x="1753" y="21600"/>
                </a:cubicBezTo>
                <a:lnTo>
                  <a:pt x="19908" y="21600"/>
                </a:lnTo>
                <a:cubicBezTo>
                  <a:pt x="20606" y="21409"/>
                  <a:pt x="21151" y="21074"/>
                  <a:pt x="21419" y="20662"/>
                </a:cubicBezTo>
                <a:cubicBezTo>
                  <a:pt x="21514" y="20536"/>
                  <a:pt x="21564" y="20375"/>
                  <a:pt x="21599" y="20190"/>
                </a:cubicBezTo>
                <a:lnTo>
                  <a:pt x="21599" y="1617"/>
                </a:lnTo>
                <a:cubicBezTo>
                  <a:pt x="21564" y="1432"/>
                  <a:pt x="21514" y="1272"/>
                  <a:pt x="21419" y="1146"/>
                </a:cubicBezTo>
                <a:cubicBezTo>
                  <a:pt x="21113" y="677"/>
                  <a:pt x="20451" y="307"/>
                  <a:pt x="19611" y="136"/>
                </a:cubicBezTo>
                <a:cubicBezTo>
                  <a:pt x="19028" y="0"/>
                  <a:pt x="18152" y="0"/>
                  <a:pt x="16695" y="0"/>
                </a:cubicBezTo>
                <a:lnTo>
                  <a:pt x="496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3" name="6.jpg" descr="6.jpg"/>
          <p:cNvPicPr>
            <a:picLocks noChangeAspect="1"/>
          </p:cNvPicPr>
          <p:nvPr/>
        </p:nvPicPr>
        <p:blipFill>
          <a:blip r:embed="rId4">
            <a:extLst/>
          </a:blip>
          <a:srcRect l="657" t="0" r="655" b="1"/>
          <a:stretch>
            <a:fillRect/>
          </a:stretch>
        </p:blipFill>
        <p:spPr>
          <a:xfrm>
            <a:off x="12641083" y="796034"/>
            <a:ext cx="7058026" cy="12714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42" y="0"/>
                </a:moveTo>
                <a:cubicBezTo>
                  <a:pt x="2236" y="15"/>
                  <a:pt x="2137" y="32"/>
                  <a:pt x="2047" y="53"/>
                </a:cubicBezTo>
                <a:cubicBezTo>
                  <a:pt x="1208" y="222"/>
                  <a:pt x="548" y="589"/>
                  <a:pt x="243" y="1054"/>
                </a:cubicBezTo>
                <a:cubicBezTo>
                  <a:pt x="0" y="1377"/>
                  <a:pt x="0" y="1860"/>
                  <a:pt x="0" y="2667"/>
                </a:cubicBezTo>
                <a:lnTo>
                  <a:pt x="0" y="19753"/>
                </a:lnTo>
                <a:cubicBezTo>
                  <a:pt x="0" y="20560"/>
                  <a:pt x="0" y="21045"/>
                  <a:pt x="243" y="21367"/>
                </a:cubicBezTo>
                <a:cubicBezTo>
                  <a:pt x="296" y="21449"/>
                  <a:pt x="363" y="21525"/>
                  <a:pt x="437" y="21600"/>
                </a:cubicBezTo>
                <a:lnTo>
                  <a:pt x="21162" y="21600"/>
                </a:lnTo>
                <a:cubicBezTo>
                  <a:pt x="21236" y="21525"/>
                  <a:pt x="21304" y="21449"/>
                  <a:pt x="21357" y="21367"/>
                </a:cubicBezTo>
                <a:cubicBezTo>
                  <a:pt x="21600" y="21045"/>
                  <a:pt x="21600" y="20560"/>
                  <a:pt x="21600" y="19753"/>
                </a:cubicBezTo>
                <a:lnTo>
                  <a:pt x="21600" y="2667"/>
                </a:lnTo>
                <a:cubicBezTo>
                  <a:pt x="21600" y="1860"/>
                  <a:pt x="21600" y="1377"/>
                  <a:pt x="21357" y="1054"/>
                </a:cubicBezTo>
                <a:cubicBezTo>
                  <a:pt x="21052" y="589"/>
                  <a:pt x="20392" y="222"/>
                  <a:pt x="19553" y="53"/>
                </a:cubicBezTo>
                <a:cubicBezTo>
                  <a:pt x="19463" y="32"/>
                  <a:pt x="19363" y="15"/>
                  <a:pt x="19258" y="0"/>
                </a:cubicBezTo>
                <a:lnTo>
                  <a:pt x="2342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-35521"/>
            <a:ext cx="24416447" cy="13786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7.jpg" descr="7.jpg"/>
          <p:cNvPicPr>
            <a:picLocks noChangeAspect="1"/>
          </p:cNvPicPr>
          <p:nvPr/>
        </p:nvPicPr>
        <p:blipFill>
          <a:blip r:embed="rId3">
            <a:extLst/>
          </a:blip>
          <a:srcRect l="932" t="407" r="0" b="0"/>
          <a:stretch>
            <a:fillRect/>
          </a:stretch>
        </p:blipFill>
        <p:spPr>
          <a:xfrm>
            <a:off x="3902912" y="512365"/>
            <a:ext cx="7101197" cy="1269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74" y="0"/>
                </a:moveTo>
                <a:cubicBezTo>
                  <a:pt x="3514" y="0"/>
                  <a:pt x="2638" y="0"/>
                  <a:pt x="2055" y="136"/>
                </a:cubicBezTo>
                <a:cubicBezTo>
                  <a:pt x="1213" y="308"/>
                  <a:pt x="550" y="679"/>
                  <a:pt x="244" y="1150"/>
                </a:cubicBezTo>
                <a:cubicBezTo>
                  <a:pt x="0" y="1476"/>
                  <a:pt x="0" y="1966"/>
                  <a:pt x="0" y="2783"/>
                </a:cubicBezTo>
                <a:lnTo>
                  <a:pt x="0" y="18911"/>
                </a:lnTo>
                <a:cubicBezTo>
                  <a:pt x="0" y="19728"/>
                  <a:pt x="0" y="20218"/>
                  <a:pt x="244" y="20545"/>
                </a:cubicBezTo>
                <a:cubicBezTo>
                  <a:pt x="550" y="21016"/>
                  <a:pt x="1213" y="21387"/>
                  <a:pt x="2055" y="21558"/>
                </a:cubicBezTo>
                <a:cubicBezTo>
                  <a:pt x="2122" y="21574"/>
                  <a:pt x="2195" y="21588"/>
                  <a:pt x="2271" y="21600"/>
                </a:cubicBezTo>
                <a:lnTo>
                  <a:pt x="19421" y="21600"/>
                </a:lnTo>
                <a:cubicBezTo>
                  <a:pt x="19497" y="21588"/>
                  <a:pt x="19569" y="21574"/>
                  <a:pt x="19637" y="21558"/>
                </a:cubicBezTo>
                <a:cubicBezTo>
                  <a:pt x="20479" y="21387"/>
                  <a:pt x="21143" y="21016"/>
                  <a:pt x="21449" y="20545"/>
                </a:cubicBezTo>
                <a:cubicBezTo>
                  <a:pt x="21519" y="20451"/>
                  <a:pt x="21564" y="20338"/>
                  <a:pt x="21600" y="20213"/>
                </a:cubicBezTo>
                <a:lnTo>
                  <a:pt x="21600" y="1481"/>
                </a:lnTo>
                <a:cubicBezTo>
                  <a:pt x="21564" y="1356"/>
                  <a:pt x="21519" y="1244"/>
                  <a:pt x="21449" y="1150"/>
                </a:cubicBezTo>
                <a:cubicBezTo>
                  <a:pt x="21143" y="679"/>
                  <a:pt x="20479" y="308"/>
                  <a:pt x="19637" y="136"/>
                </a:cubicBezTo>
                <a:cubicBezTo>
                  <a:pt x="19053" y="0"/>
                  <a:pt x="18178" y="0"/>
                  <a:pt x="16718" y="0"/>
                </a:cubicBezTo>
                <a:lnTo>
                  <a:pt x="497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87" name="8.jpg" descr="8.jpg"/>
          <p:cNvPicPr>
            <a:picLocks noChangeAspect="1"/>
          </p:cNvPicPr>
          <p:nvPr/>
        </p:nvPicPr>
        <p:blipFill>
          <a:blip r:embed="rId4">
            <a:extLst/>
          </a:blip>
          <a:srcRect l="107" t="20" r="120" b="2082"/>
          <a:stretch>
            <a:fillRect/>
          </a:stretch>
        </p:blipFill>
        <p:spPr>
          <a:xfrm>
            <a:off x="12608170" y="512365"/>
            <a:ext cx="7275513" cy="1269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3" y="0"/>
                </a:moveTo>
                <a:cubicBezTo>
                  <a:pt x="3500" y="0"/>
                  <a:pt x="2627" y="0"/>
                  <a:pt x="2045" y="139"/>
                </a:cubicBezTo>
                <a:cubicBezTo>
                  <a:pt x="1207" y="314"/>
                  <a:pt x="548" y="692"/>
                  <a:pt x="243" y="1173"/>
                </a:cubicBezTo>
                <a:cubicBezTo>
                  <a:pt x="0" y="1506"/>
                  <a:pt x="0" y="2006"/>
                  <a:pt x="0" y="2840"/>
                </a:cubicBezTo>
                <a:lnTo>
                  <a:pt x="0" y="18760"/>
                </a:lnTo>
                <a:cubicBezTo>
                  <a:pt x="0" y="19594"/>
                  <a:pt x="0" y="20093"/>
                  <a:pt x="243" y="20427"/>
                </a:cubicBezTo>
                <a:cubicBezTo>
                  <a:pt x="548" y="20907"/>
                  <a:pt x="1207" y="21286"/>
                  <a:pt x="2045" y="21461"/>
                </a:cubicBezTo>
                <a:cubicBezTo>
                  <a:pt x="2627" y="21600"/>
                  <a:pt x="3500" y="21600"/>
                  <a:pt x="4953" y="21600"/>
                </a:cubicBezTo>
                <a:lnTo>
                  <a:pt x="16648" y="21600"/>
                </a:lnTo>
                <a:cubicBezTo>
                  <a:pt x="18101" y="21600"/>
                  <a:pt x="18973" y="21600"/>
                  <a:pt x="19555" y="21461"/>
                </a:cubicBezTo>
                <a:cubicBezTo>
                  <a:pt x="20393" y="21286"/>
                  <a:pt x="21052" y="20907"/>
                  <a:pt x="21357" y="20427"/>
                </a:cubicBezTo>
                <a:cubicBezTo>
                  <a:pt x="21600" y="20093"/>
                  <a:pt x="21600" y="19594"/>
                  <a:pt x="21600" y="18760"/>
                </a:cubicBezTo>
                <a:lnTo>
                  <a:pt x="21600" y="2840"/>
                </a:lnTo>
                <a:cubicBezTo>
                  <a:pt x="21600" y="2006"/>
                  <a:pt x="21600" y="1506"/>
                  <a:pt x="21357" y="1173"/>
                </a:cubicBezTo>
                <a:cubicBezTo>
                  <a:pt x="21052" y="692"/>
                  <a:pt x="20393" y="314"/>
                  <a:pt x="19555" y="139"/>
                </a:cubicBezTo>
                <a:cubicBezTo>
                  <a:pt x="18973" y="0"/>
                  <a:pt x="18101" y="0"/>
                  <a:pt x="16648" y="0"/>
                </a:cubicBez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244" y="-57985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Публикация в формате карточек для корпоративного…"/>
          <p:cNvSpPr txBox="1"/>
          <p:nvPr/>
        </p:nvSpPr>
        <p:spPr>
          <a:xfrm>
            <a:off x="1540505" y="1199075"/>
            <a:ext cx="14884180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defRPr sz="4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Публикация в формате карточек для корпоративного</a:t>
            </a:r>
          </a:p>
          <a:p>
            <a:pPr algn="l" defTabSz="355600">
              <a:defRPr sz="4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TG-канала ко Дню победы</a:t>
            </a:r>
          </a:p>
        </p:txBody>
      </p:sp>
      <p:pic>
        <p:nvPicPr>
          <p:cNvPr id="291" name="JPO8AYN5c7eo-KKXRWyZxAh4GgqnwLRsPUvNtomH6BoHYY79eQFR9JRo0DXxq-PVSt2ubwlvATuBSBcNWE4WK3xvNP3AqAkpnwmk9kjihnYjKTpeSALUjRC5GAJ5l-U3SIBM-TrRiSQbXPRalhmd-PeNPVo8qv4YMzr33s9g4EAhxpbARftxjzthaw.jpg" descr="JPO8AYN5c7eo-KKXRWyZxAh4GgqnwLRsPUvNtomH6BoHYY79eQFR9JRo0DXxq-PVSt2ubwlvATuBSBcNWE4WK3xvNP3AqAkpnwmk9kjihnYjKTpeSALUjRC5GAJ5l-U3SIBM-TrRiSQbXPRalhmd-PeNPVo8qv4YMzr33s9g4EAhxpbARftxjzthaw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0505" y="2942811"/>
            <a:ext cx="5457827" cy="9702803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Я попросила коллег рассказать истории родных, которые не только служили, но и просто пережили эти тяжелые времена.…"/>
          <p:cNvSpPr txBox="1"/>
          <p:nvPr/>
        </p:nvSpPr>
        <p:spPr>
          <a:xfrm>
            <a:off x="7635531" y="3490182"/>
            <a:ext cx="12527364" cy="8608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Я попросила коллег </a:t>
            </a:r>
            <a:r>
              <a:rPr>
                <a:latin typeface="Roboto Bold"/>
                <a:ea typeface="Roboto Bold"/>
                <a:cs typeface="Roboto Bold"/>
                <a:sym typeface="Roboto Bold"/>
              </a:rPr>
              <a:t>рассказать истории родных</a:t>
            </a:r>
            <a:r>
              <a:t>, которые не только служили, но и просто пережили эти тяжелые времена.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Оказалось, что в некоторых семьях такая информация вообще не сохранилась. Кто-то с удовольствием поделился своими историями, 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а многих публикация подтолкнула к тому, чтобы порасспрашивать близких .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Рассказы подали от первого лица, чтобы усилить эмоциональное вовлечение и приблизить героев к читателю.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Выбрали шрифт, максимально похожий на шрифт телеграмм, и винтажное оформление с засушенными цветами. Для 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карточек родных одного человека брали один цвет, чтобы объединить рассказы.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>
                <a:latin typeface="Roboto Bold"/>
                <a:ea typeface="Roboto Bold"/>
                <a:cs typeface="Roboto Bold"/>
                <a:sym typeface="Roboto Bold"/>
              </a:rPr>
              <a:t>П</a:t>
            </a:r>
            <a:r>
              <a:t>оздравление получилось 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личным, мы больше узнали друг о друге, много обсуждали военное 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время и родных.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61734" y="-35479"/>
            <a:ext cx="24416447" cy="13786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yy00GBWozgt45ez9g5c-sUIthqQV1ut0JhW-Wldtk1TCHB6KHdE6jHXaDTZrhUfhHcrarb3ut1bqaYND0rjs3g79tjxkdHXQipSNyUlr-4T2FUCvfMnaK4QnqgK2Ftqrcn0tzctVXZ8Ah4X_wc5TCezux5uJ9MaZyiKcXmzxFRXo-QvWacMGdPpCKQ.jpg" descr="yy00GBWozgt45ez9g5c-sUIthqQV1ut0JhW-Wldtk1TCHB6KHdE6jHXaDTZrhUfhHcrarb3ut1bqaYND0rjs3g79tjxkdHXQipSNyUlr-4T2FUCvfMnaK4QnqgK2Ftqrcn0tzctVXZ8Ah4X_wc5TCezux5uJ9MaZyiKcXmzxFRXo-QvWacMGdPpCKQ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4753" y="1173500"/>
            <a:ext cx="6395063" cy="1136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NRqkqmdenYCT2Ek9kiDPqxHeqwow3LMVJ7UF9YBUIiLUEGLH9IJZCmHjiOi2-NUI7f0EBnW9YqWmfVunta4A4s2JMQgoA5o0zqb5Eppg879LS2DPnpx2HZJol5aMXG1j9JeHas5fm52CL0n1BlrnBEbewZThxOhf_co8Mx24LmECYeIFDyNYL2NCDw.jpg" descr="NRqkqmdenYCT2Ek9kiDPqxHeqwow3LMVJ7UF9YBUIiLUEGLH9IJZCmHjiOi2-NUI7f0EBnW9YqWmfVunta4A4s2JMQgoA5o0zqb5Eppg879LS2DPnpx2HZJol5aMXG1j9JeHas5fm52CL0n1BlrnBEbewZThxOhf_co8Mx24LmECYeIFDyNYL2NCDw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94468" y="1173500"/>
            <a:ext cx="6395063" cy="1136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Oukajv383NzWAjVoEUnscohzbUn1cDSVFQqaFoY8UAOopf-dC7s9scR887QxR0J2JmrE81B4CmLyr2cp9fjloVoW07edNBpngnv6wSJ9vW-2Lpdfvj589zLjy69TJtwCC2ndAGGMUv3slKVGYx5D6rzpsYxJZyWQt2lzt7e-5Uvnb8_0d-_k-O8CVg.jpg" descr="Oukajv383NzWAjVoEUnscohzbUn1cDSVFQqaFoY8UAOopf-dC7s9scR887QxR0J2JmrE81B4CmLyr2cp9fjloVoW07edNBpngnv6wSJ9vW-2Lpdfvj589zLjy69TJtwCC2ndAGGMUv3slKVGYx5D6rzpsYxJZyWQt2lzt7e-5Uvnb8_0d-_k-O8CVg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54184" y="1173500"/>
            <a:ext cx="6395063" cy="1136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-35521"/>
            <a:ext cx="24416447" cy="137869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4" name="Сгруппировать"/>
          <p:cNvGrpSpPr/>
          <p:nvPr/>
        </p:nvGrpSpPr>
        <p:grpSpPr>
          <a:xfrm>
            <a:off x="528471" y="1460222"/>
            <a:ext cx="23479786" cy="9872869"/>
            <a:chOff x="0" y="0"/>
            <a:chExt cx="23479784" cy="9872868"/>
          </a:xfrm>
        </p:grpSpPr>
        <p:pic>
          <p:nvPicPr>
            <p:cNvPr id="300" name="4.jpg" descr="4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53489" cy="9872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5.jpg" descr="5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93165" y="0"/>
              <a:ext cx="5553490" cy="9872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6.jpg" descr="6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86331" y="0"/>
              <a:ext cx="5553490" cy="98728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7.jpg" descr="7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926296" y="0"/>
              <a:ext cx="5553489" cy="9872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Я работаю главредом в диджитале, мне интересно закрывать задачи бизнеса вместе…"/>
          <p:cNvSpPr txBox="1"/>
          <p:nvPr/>
        </p:nvSpPr>
        <p:spPr>
          <a:xfrm>
            <a:off x="9037240" y="7208869"/>
            <a:ext cx="8703174" cy="45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Я работаю главредом в диджитале, мне интересно закрывать задачи бизнеса вместе </a:t>
            </a:r>
          </a:p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с маркетологами и пиар-специалистами.</a:t>
            </a:r>
          </a:p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Ниже — небольшая часть моих работ, которые не закрыты NDA. </a:t>
            </a:r>
          </a:p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Приятно познакомиться!</a:t>
            </a:r>
          </a:p>
        </p:txBody>
      </p:sp>
      <p:sp>
        <p:nvSpPr>
          <p:cNvPr id="159" name="Привет! Меня зовут Марина"/>
          <p:cNvSpPr txBox="1"/>
          <p:nvPr/>
        </p:nvSpPr>
        <p:spPr>
          <a:xfrm>
            <a:off x="1600806" y="1101768"/>
            <a:ext cx="1153114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Привет! Меня зовут Марина</a:t>
            </a:r>
          </a:p>
        </p:txBody>
      </p:sp>
      <p:pic>
        <p:nvPicPr>
          <p:cNvPr id="160" name="2022-10-02 14.25.27.jpg" descr="2022-10-02 14.25.27.jpg"/>
          <p:cNvPicPr>
            <a:picLocks noChangeAspect="1"/>
          </p:cNvPicPr>
          <p:nvPr/>
        </p:nvPicPr>
        <p:blipFill>
          <a:blip r:embed="rId3">
            <a:extLst/>
          </a:blip>
          <a:srcRect l="134" t="0" r="134" b="0"/>
          <a:stretch>
            <a:fillRect/>
          </a:stretch>
        </p:blipFill>
        <p:spPr>
          <a:xfrm>
            <a:off x="1624260" y="2909504"/>
            <a:ext cx="6936185" cy="9282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84" y="0"/>
                </a:moveTo>
                <a:cubicBezTo>
                  <a:pt x="1864" y="5"/>
                  <a:pt x="1456" y="20"/>
                  <a:pt x="1200" y="100"/>
                </a:cubicBezTo>
                <a:cubicBezTo>
                  <a:pt x="709" y="233"/>
                  <a:pt x="321" y="523"/>
                  <a:pt x="142" y="890"/>
                </a:cubicBezTo>
                <a:cubicBezTo>
                  <a:pt x="0" y="1145"/>
                  <a:pt x="0" y="1528"/>
                  <a:pt x="0" y="2165"/>
                </a:cubicBezTo>
                <a:lnTo>
                  <a:pt x="0" y="19435"/>
                </a:lnTo>
                <a:cubicBezTo>
                  <a:pt x="0" y="20072"/>
                  <a:pt x="0" y="20455"/>
                  <a:pt x="142" y="20710"/>
                </a:cubicBezTo>
                <a:cubicBezTo>
                  <a:pt x="321" y="21077"/>
                  <a:pt x="709" y="21367"/>
                  <a:pt x="1200" y="21500"/>
                </a:cubicBezTo>
                <a:cubicBezTo>
                  <a:pt x="1456" y="21580"/>
                  <a:pt x="1864" y="21595"/>
                  <a:pt x="2384" y="21600"/>
                </a:cubicBezTo>
                <a:lnTo>
                  <a:pt x="19217" y="21600"/>
                </a:lnTo>
                <a:cubicBezTo>
                  <a:pt x="19736" y="21595"/>
                  <a:pt x="20144" y="21580"/>
                  <a:pt x="20400" y="21500"/>
                </a:cubicBezTo>
                <a:cubicBezTo>
                  <a:pt x="20891" y="21367"/>
                  <a:pt x="21279" y="21077"/>
                  <a:pt x="21458" y="20710"/>
                </a:cubicBezTo>
                <a:cubicBezTo>
                  <a:pt x="21600" y="20455"/>
                  <a:pt x="21600" y="20072"/>
                  <a:pt x="21600" y="19435"/>
                </a:cubicBezTo>
                <a:lnTo>
                  <a:pt x="21600" y="2165"/>
                </a:lnTo>
                <a:cubicBezTo>
                  <a:pt x="21600" y="1528"/>
                  <a:pt x="21600" y="1145"/>
                  <a:pt x="21458" y="890"/>
                </a:cubicBezTo>
                <a:cubicBezTo>
                  <a:pt x="21279" y="523"/>
                  <a:pt x="20891" y="233"/>
                  <a:pt x="20400" y="100"/>
                </a:cubicBezTo>
                <a:cubicBezTo>
                  <a:pt x="20144" y="20"/>
                  <a:pt x="19736" y="5"/>
                  <a:pt x="19217" y="0"/>
                </a:cubicBezTo>
                <a:lnTo>
                  <a:pt x="2384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61734" y="-35479"/>
            <a:ext cx="24416447" cy="137869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1" name="Сгруппировать"/>
          <p:cNvGrpSpPr/>
          <p:nvPr/>
        </p:nvGrpSpPr>
        <p:grpSpPr>
          <a:xfrm>
            <a:off x="510156" y="1419905"/>
            <a:ext cx="23308572" cy="9876612"/>
            <a:chOff x="0" y="0"/>
            <a:chExt cx="23308570" cy="9876611"/>
          </a:xfrm>
        </p:grpSpPr>
        <p:pic>
          <p:nvPicPr>
            <p:cNvPr id="307" name="1.jpg" descr="1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55594" cy="9876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2.jpg" descr="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7658" y="0"/>
              <a:ext cx="5555595" cy="9876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9" name="3.jpg" descr="3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835317" y="0"/>
              <a:ext cx="5555595" cy="9876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4.jpg" descr="4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752976" y="0"/>
              <a:ext cx="5555595" cy="9876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302" y="-60571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Посты для топового московского паба Black Swan Pub&amp;Shop"/>
          <p:cNvSpPr txBox="1"/>
          <p:nvPr/>
        </p:nvSpPr>
        <p:spPr>
          <a:xfrm>
            <a:off x="1514293" y="1269885"/>
            <a:ext cx="1561998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Посты для топового московского паба Black Swan Pub&amp;Shop</a:t>
            </a:r>
          </a:p>
        </p:txBody>
      </p:sp>
      <p:sp>
        <p:nvSpPr>
          <p:cNvPr id="315" name="Емкие тексты на легком TOV’е, допускающие художественность."/>
          <p:cNvSpPr txBox="1"/>
          <p:nvPr/>
        </p:nvSpPr>
        <p:spPr>
          <a:xfrm>
            <a:off x="1516301" y="2201995"/>
            <a:ext cx="1185423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Емкие тексты на легком TOV’е, допускающие художественность.</a:t>
            </a:r>
          </a:p>
        </p:txBody>
      </p:sp>
      <p:sp>
        <p:nvSpPr>
          <p:cNvPr id="316" name="ДЮАРС ХАЙ"/>
          <p:cNvSpPr/>
          <p:nvPr/>
        </p:nvSpPr>
        <p:spPr>
          <a:xfrm>
            <a:off x="1547686" y="5011939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ДЮАРС ХАЙ</a:t>
            </a:r>
          </a:p>
        </p:txBody>
      </p:sp>
      <p:sp>
        <p:nvSpPr>
          <p:cNvPr id="317" name="PAPER PLANE"/>
          <p:cNvSpPr/>
          <p:nvPr/>
        </p:nvSpPr>
        <p:spPr>
          <a:xfrm>
            <a:off x="1547686" y="7572816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PAPER PLANE</a:t>
            </a:r>
          </a:p>
        </p:txBody>
      </p:sp>
      <p:sp>
        <p:nvSpPr>
          <p:cNvPr id="318" name="ХЕЛЛОУИН"/>
          <p:cNvSpPr/>
          <p:nvPr/>
        </p:nvSpPr>
        <p:spPr>
          <a:xfrm>
            <a:off x="6474590" y="5011939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ХЕЛЛОУИН</a:t>
            </a:r>
          </a:p>
        </p:txBody>
      </p:sp>
      <p:sp>
        <p:nvSpPr>
          <p:cNvPr id="319" name="ФОНДАН"/>
          <p:cNvSpPr/>
          <p:nvPr/>
        </p:nvSpPr>
        <p:spPr>
          <a:xfrm>
            <a:off x="6474590" y="7572816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ФОНДАН</a:t>
            </a:r>
          </a:p>
        </p:txBody>
      </p:sp>
      <p:sp>
        <p:nvSpPr>
          <p:cNvPr id="320" name="КУВШИН"/>
          <p:cNvSpPr/>
          <p:nvPr/>
        </p:nvSpPr>
        <p:spPr>
          <a:xfrm>
            <a:off x="11401494" y="7572816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КУВШИН</a:t>
            </a:r>
          </a:p>
        </p:txBody>
      </p:sp>
      <p:sp>
        <p:nvSpPr>
          <p:cNvPr id="321" name="ЗЕРКАЛА"/>
          <p:cNvSpPr/>
          <p:nvPr/>
        </p:nvSpPr>
        <p:spPr>
          <a:xfrm>
            <a:off x="11401494" y="5011939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ЗЕРКАЛА</a:t>
            </a:r>
          </a:p>
        </p:txBody>
      </p:sp>
      <p:sp>
        <p:nvSpPr>
          <p:cNvPr id="322" name="ЛОСОСЬ"/>
          <p:cNvSpPr/>
          <p:nvPr/>
        </p:nvSpPr>
        <p:spPr>
          <a:xfrm>
            <a:off x="1547686" y="9875716"/>
            <a:ext cx="3889665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9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9" invalidUrl="" action="" tgtFrame="" tooltip="" history="1" highlightClick="0" endSnd="0"/>
              </a:rPr>
              <a:t>ЛОСОСЬ</a:t>
            </a:r>
          </a:p>
        </p:txBody>
      </p:sp>
      <p:sp>
        <p:nvSpPr>
          <p:cNvPr id="323" name="НГ-ДЕКОР"/>
          <p:cNvSpPr/>
          <p:nvPr/>
        </p:nvSpPr>
        <p:spPr>
          <a:xfrm>
            <a:off x="6474590" y="9875716"/>
            <a:ext cx="3889665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10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0" invalidUrl="" action="" tgtFrame="" tooltip="" history="1" highlightClick="0" endSnd="0"/>
              </a:rPr>
              <a:t>НГ-ДЕКОР</a:t>
            </a:r>
          </a:p>
        </p:txBody>
      </p:sp>
      <p:sp>
        <p:nvSpPr>
          <p:cNvPr id="324" name="КОРЮШКА"/>
          <p:cNvSpPr/>
          <p:nvPr/>
        </p:nvSpPr>
        <p:spPr>
          <a:xfrm>
            <a:off x="11401494" y="9875716"/>
            <a:ext cx="3889665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11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1" invalidUrl="" action="" tgtFrame="" tooltip="" history="1" highlightClick="0" endSnd="0"/>
              </a:rPr>
              <a:t>КОРЮШКА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244" y="-57985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ТВ, продакшн и постпродакшн"/>
          <p:cNvSpPr txBox="1"/>
          <p:nvPr/>
        </p:nvSpPr>
        <p:spPr>
          <a:xfrm>
            <a:off x="1568341" y="1553196"/>
            <a:ext cx="787552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ТВ, продакшн и постпродакшн</a:t>
            </a:r>
          </a:p>
        </p:txBody>
      </p:sp>
      <p:sp>
        <p:nvSpPr>
          <p:cNvPr id="328" name="Программа ACADEMIA для телеканала «Россия К»…"/>
          <p:cNvSpPr txBox="1"/>
          <p:nvPr/>
        </p:nvSpPr>
        <p:spPr>
          <a:xfrm>
            <a:off x="1511695" y="2435732"/>
            <a:ext cx="16487525" cy="4819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pPr>
            <a:r>
              <a:t>Программа ACADEMIA для телеканала «Россия К»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Участвовала в запуске и успешно руководила проектом ACADEMIA — программой для телеканала «Россия К»: вела переговоры с учеными мирового уровня, организовывала сотрудничество с научными организациями (музеи, НИИ, РАН, НАН РА,НАНК, «Сколково» и др.), организовывала съемочный процесс, редактировала лекции, курировала производственный процесс.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E6CAC5"/>
                </a:solidFill>
              </a:defRPr>
            </a:pPr>
          </a:p>
        </p:txBody>
      </p:sp>
      <p:sp>
        <p:nvSpPr>
          <p:cNvPr id="329" name="Документальный сериал «Шноль: от 0 до 80»…"/>
          <p:cNvSpPr txBox="1"/>
          <p:nvPr/>
        </p:nvSpPr>
        <p:spPr>
          <a:xfrm>
            <a:off x="1511695" y="8696231"/>
            <a:ext cx="16487525" cy="33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pPr>
            <a:r>
              <a:t>Документальный сериал «Шноль: от 0 до 80»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Автор сериала «Шноль: от 0 до 80», номинированного на премию «Лавровая ветвь» в группе «Лучший документальный сериал года», и вошедшего в тройку финалистов.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330" name="ПОСМОТРЕТЬ"/>
          <p:cNvSpPr/>
          <p:nvPr/>
        </p:nvSpPr>
        <p:spPr>
          <a:xfrm>
            <a:off x="1570004" y="6795499"/>
            <a:ext cx="3858702" cy="814652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ПОСМОТРЕТЬ</a:t>
            </a:r>
          </a:p>
        </p:txBody>
      </p:sp>
      <p:sp>
        <p:nvSpPr>
          <p:cNvPr id="331" name="ПОСМОТРЕТЬ"/>
          <p:cNvSpPr/>
          <p:nvPr/>
        </p:nvSpPr>
        <p:spPr>
          <a:xfrm>
            <a:off x="1497969" y="11191386"/>
            <a:ext cx="3858702" cy="814653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ПОСМОТРЕТЬ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302" y="-60571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Авторские скетчи"/>
          <p:cNvSpPr txBox="1"/>
          <p:nvPr/>
        </p:nvSpPr>
        <p:spPr>
          <a:xfrm>
            <a:off x="1514293" y="1269885"/>
            <a:ext cx="465429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Авторские скетчи</a:t>
            </a:r>
          </a:p>
        </p:txBody>
      </p:sp>
      <p:sp>
        <p:nvSpPr>
          <p:cNvPr id="335" name="Короткие заметки, сторителлинг, художка"/>
          <p:cNvSpPr txBox="1"/>
          <p:nvPr/>
        </p:nvSpPr>
        <p:spPr>
          <a:xfrm>
            <a:off x="1516301" y="2369008"/>
            <a:ext cx="7718488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Короткие заметки, сторителлинг, художка</a:t>
            </a:r>
          </a:p>
        </p:txBody>
      </p:sp>
      <p:sp>
        <p:nvSpPr>
          <p:cNvPr id="336" name="ЧТО-ТО ХОРОШЕЕ"/>
          <p:cNvSpPr/>
          <p:nvPr/>
        </p:nvSpPr>
        <p:spPr>
          <a:xfrm>
            <a:off x="1547686" y="4956268"/>
            <a:ext cx="4341558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ЧТО-ТО ХОРОШЕЕ</a:t>
            </a:r>
          </a:p>
        </p:txBody>
      </p:sp>
      <p:sp>
        <p:nvSpPr>
          <p:cNvPr id="337" name="БЕЛАЯ РЕКА"/>
          <p:cNvSpPr/>
          <p:nvPr/>
        </p:nvSpPr>
        <p:spPr>
          <a:xfrm>
            <a:off x="1538118" y="7388156"/>
            <a:ext cx="436069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БЕЛАЯ РЕКА</a:t>
            </a:r>
          </a:p>
        </p:txBody>
      </p:sp>
      <p:sp>
        <p:nvSpPr>
          <p:cNvPr id="338" name="ДЕНЬ РОССИИ"/>
          <p:cNvSpPr/>
          <p:nvPr/>
        </p:nvSpPr>
        <p:spPr>
          <a:xfrm>
            <a:off x="6474590" y="4956268"/>
            <a:ext cx="4295673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ДЕНЬ РОССИИ</a:t>
            </a:r>
          </a:p>
        </p:txBody>
      </p:sp>
      <p:sp>
        <p:nvSpPr>
          <p:cNvPr id="339" name="ЯД ВАШЕМ"/>
          <p:cNvSpPr/>
          <p:nvPr/>
        </p:nvSpPr>
        <p:spPr>
          <a:xfrm>
            <a:off x="11447162" y="7388156"/>
            <a:ext cx="4426913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ЯД ВАШЕМ</a:t>
            </a:r>
          </a:p>
        </p:txBody>
      </p:sp>
      <p:sp>
        <p:nvSpPr>
          <p:cNvPr id="340" name="ТРИ СЕСТРЫ"/>
          <p:cNvSpPr/>
          <p:nvPr/>
        </p:nvSpPr>
        <p:spPr>
          <a:xfrm>
            <a:off x="11355609" y="4956268"/>
            <a:ext cx="4426913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ТРИ СЕСТРЫ</a:t>
            </a:r>
          </a:p>
        </p:txBody>
      </p:sp>
      <p:sp>
        <p:nvSpPr>
          <p:cNvPr id="341" name="ЙОМ КИПУР"/>
          <p:cNvSpPr/>
          <p:nvPr/>
        </p:nvSpPr>
        <p:spPr>
          <a:xfrm>
            <a:off x="6442079" y="7388156"/>
            <a:ext cx="436069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ЙОМ КИПУР</a:t>
            </a:r>
          </a:p>
        </p:txBody>
      </p:sp>
      <p:sp>
        <p:nvSpPr>
          <p:cNvPr id="342" name="ДЕДУШКА"/>
          <p:cNvSpPr/>
          <p:nvPr/>
        </p:nvSpPr>
        <p:spPr>
          <a:xfrm>
            <a:off x="6474590" y="9820045"/>
            <a:ext cx="4406363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9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9" invalidUrl="" action="" tgtFrame="" tooltip="" history="1" highlightClick="0" endSnd="0"/>
              </a:rPr>
              <a:t>ДЕДУШКА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244" y="-57985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Спасибо за ваше время,…"/>
          <p:cNvSpPr txBox="1"/>
          <p:nvPr/>
        </p:nvSpPr>
        <p:spPr>
          <a:xfrm>
            <a:off x="6617715" y="5245100"/>
            <a:ext cx="11148569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Спасибо за ваше время, </a:t>
            </a:r>
          </a:p>
          <a:p>
            <a:pPr>
              <a:defRPr sz="7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давайте поработаем!</a:t>
            </a:r>
          </a:p>
        </p:txBody>
      </p:sp>
      <p:sp>
        <p:nvSpPr>
          <p:cNvPr id="346" name="КОНТАКТЫ"/>
          <p:cNvSpPr txBox="1"/>
          <p:nvPr/>
        </p:nvSpPr>
        <p:spPr>
          <a:xfrm>
            <a:off x="1429163" y="9152319"/>
            <a:ext cx="323342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EF8F7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КОНТАКТЫ</a:t>
            </a:r>
          </a:p>
        </p:txBody>
      </p:sp>
      <p:sp>
        <p:nvSpPr>
          <p:cNvPr id="347" name="+7 926 600 03 28…"/>
          <p:cNvSpPr txBox="1"/>
          <p:nvPr/>
        </p:nvSpPr>
        <p:spPr>
          <a:xfrm>
            <a:off x="1472901" y="10317093"/>
            <a:ext cx="16748232" cy="223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+7 926 600 03 28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TG: @MGla149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mari.glagoleva@gmail.com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8F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-35521"/>
            <a:ext cx="24416447" cy="1378695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Овал"/>
          <p:cNvSpPr/>
          <p:nvPr/>
        </p:nvSpPr>
        <p:spPr>
          <a:xfrm>
            <a:off x="585283" y="-3600976"/>
            <a:ext cx="22796245" cy="19763261"/>
          </a:xfrm>
          <a:prstGeom prst="ellipse">
            <a:avLst/>
          </a:prstGeom>
          <a:solidFill>
            <a:srgbClr val="DE846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166" name="Сгруппировать"/>
          <p:cNvGrpSpPr/>
          <p:nvPr/>
        </p:nvGrpSpPr>
        <p:grpSpPr>
          <a:xfrm>
            <a:off x="10087137" y="4753138"/>
            <a:ext cx="4209725" cy="4209725"/>
            <a:chOff x="0" y="0"/>
            <a:chExt cx="4209724" cy="4209724"/>
          </a:xfrm>
        </p:grpSpPr>
        <p:sp>
          <p:nvSpPr>
            <p:cNvPr id="164" name="Кружок"/>
            <p:cNvSpPr/>
            <p:nvPr/>
          </p:nvSpPr>
          <p:spPr>
            <a:xfrm>
              <a:off x="0" y="0"/>
              <a:ext cx="4209725" cy="4209725"/>
            </a:xfrm>
            <a:prstGeom prst="ellipse">
              <a:avLst/>
            </a:prstGeom>
            <a:solidFill>
              <a:srgbClr val="19333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65" name="TextBox 4"/>
            <p:cNvSpPr txBox="1"/>
            <p:nvPr/>
          </p:nvSpPr>
          <p:spPr>
            <a:xfrm>
              <a:off x="356961" y="1128122"/>
              <a:ext cx="3495804" cy="195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defRPr>
              </a:lvl1pPr>
            </a:lstStyle>
            <a:p>
              <a:pPr/>
              <a:r>
                <a:t>Что я могу</a:t>
              </a:r>
            </a:p>
          </p:txBody>
        </p:sp>
      </p:grpSp>
      <p:sp>
        <p:nvSpPr>
          <p:cNvPr id="167" name="Собрать редакцию: райтеров, редакторов, корректоров, дизов"/>
          <p:cNvSpPr txBox="1"/>
          <p:nvPr/>
        </p:nvSpPr>
        <p:spPr>
          <a:xfrm>
            <a:off x="2673744" y="1931837"/>
            <a:ext cx="4820104" cy="202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555750">
              <a:lnSpc>
                <a:spcPct val="9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Собрать редакцию: райтеров, редакторов, корректоров, дизов</a:t>
            </a:r>
          </a:p>
        </p:txBody>
      </p:sp>
      <p:sp>
        <p:nvSpPr>
          <p:cNvPr id="168" name="Управлять офлайн…"/>
          <p:cNvSpPr txBox="1"/>
          <p:nvPr/>
        </p:nvSpPr>
        <p:spPr>
          <a:xfrm>
            <a:off x="1426994" y="6461125"/>
            <a:ext cx="5184583" cy="112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555750">
              <a:lnSpc>
                <a:spcPct val="6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Управлять офлайн </a:t>
            </a:r>
          </a:p>
          <a:p>
            <a:pPr algn="l" defTabSz="1555750">
              <a:lnSpc>
                <a:spcPct val="6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или дистанционно</a:t>
            </a:r>
          </a:p>
        </p:txBody>
      </p:sp>
      <p:sp>
        <p:nvSpPr>
          <p:cNvPr id="169" name="Редактировать"/>
          <p:cNvSpPr txBox="1"/>
          <p:nvPr/>
        </p:nvSpPr>
        <p:spPr>
          <a:xfrm>
            <a:off x="16083663" y="11544391"/>
            <a:ext cx="44875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1555750">
              <a:lnSpc>
                <a:spcPct val="90000"/>
              </a:lnSpc>
              <a:spcBef>
                <a:spcPts val="1400"/>
              </a:spcBef>
              <a:defRPr sz="3500">
                <a:solidFill>
                  <a:srgbClr val="040404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Редактировать</a:t>
            </a:r>
          </a:p>
        </p:txBody>
      </p:sp>
      <p:sp>
        <p:nvSpPr>
          <p:cNvPr id="170" name="Писать           в разных форматах"/>
          <p:cNvSpPr txBox="1"/>
          <p:nvPr/>
        </p:nvSpPr>
        <p:spPr>
          <a:xfrm>
            <a:off x="17062239" y="1866143"/>
            <a:ext cx="3596987" cy="1559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555750">
              <a:lnSpc>
                <a:spcPct val="9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Писать           в разных форматах </a:t>
            </a:r>
          </a:p>
        </p:txBody>
      </p:sp>
      <p:sp>
        <p:nvSpPr>
          <p:cNvPr id="171" name="Работать…"/>
          <p:cNvSpPr txBox="1"/>
          <p:nvPr/>
        </p:nvSpPr>
        <p:spPr>
          <a:xfrm>
            <a:off x="18318297" y="6487160"/>
            <a:ext cx="4354994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555750">
              <a:lnSpc>
                <a:spcPct val="5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Работать </a:t>
            </a:r>
          </a:p>
          <a:p>
            <a:pPr algn="l" defTabSz="1555750">
              <a:lnSpc>
                <a:spcPct val="5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с подрядчиками</a:t>
            </a:r>
          </a:p>
        </p:txBody>
      </p:sp>
      <p:sp>
        <p:nvSpPr>
          <p:cNvPr id="172" name="Формировать внутреннюю и внешнюю коммуникацию"/>
          <p:cNvSpPr txBox="1"/>
          <p:nvPr/>
        </p:nvSpPr>
        <p:spPr>
          <a:xfrm>
            <a:off x="3285302" y="10579843"/>
            <a:ext cx="3596988" cy="202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555750">
              <a:lnSpc>
                <a:spcPct val="9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Формировать внутреннюю и внешнюю коммуникацию</a:t>
            </a:r>
          </a:p>
        </p:txBody>
      </p:sp>
      <p:sp>
        <p:nvSpPr>
          <p:cNvPr id="173" name="Линия"/>
          <p:cNvSpPr/>
          <p:nvPr/>
        </p:nvSpPr>
        <p:spPr>
          <a:xfrm>
            <a:off x="8973173" y="3726761"/>
            <a:ext cx="6435339" cy="6402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0" h="21012" fill="norm" stroke="1" extrusionOk="0">
                <a:moveTo>
                  <a:pt x="7806" y="160"/>
                </a:moveTo>
                <a:cubicBezTo>
                  <a:pt x="3574" y="1305"/>
                  <a:pt x="485" y="4981"/>
                  <a:pt x="50" y="9390"/>
                </a:cubicBezTo>
                <a:cubicBezTo>
                  <a:pt x="-123" y="11142"/>
                  <a:pt x="155" y="12898"/>
                  <a:pt x="811" y="14513"/>
                </a:cubicBezTo>
                <a:cubicBezTo>
                  <a:pt x="1461" y="16115"/>
                  <a:pt x="2477" y="17541"/>
                  <a:pt x="3799" y="18644"/>
                </a:cubicBezTo>
                <a:cubicBezTo>
                  <a:pt x="5066" y="19702"/>
                  <a:pt x="6561" y="20447"/>
                  <a:pt x="8172" y="20779"/>
                </a:cubicBezTo>
                <a:cubicBezTo>
                  <a:pt x="11965" y="21563"/>
                  <a:pt x="15600" y="20316"/>
                  <a:pt x="18000" y="17769"/>
                </a:cubicBezTo>
                <a:cubicBezTo>
                  <a:pt x="20433" y="15188"/>
                  <a:pt x="21477" y="11406"/>
                  <a:pt x="20539" y="7547"/>
                </a:cubicBezTo>
                <a:cubicBezTo>
                  <a:pt x="20341" y="6734"/>
                  <a:pt x="20046" y="5952"/>
                  <a:pt x="19663" y="5216"/>
                </a:cubicBezTo>
                <a:cubicBezTo>
                  <a:pt x="19281" y="4480"/>
                  <a:pt x="18810" y="3791"/>
                  <a:pt x="18262" y="3164"/>
                </a:cubicBezTo>
                <a:cubicBezTo>
                  <a:pt x="17381" y="2157"/>
                  <a:pt x="16317" y="1333"/>
                  <a:pt x="15119" y="782"/>
                </a:cubicBezTo>
                <a:cubicBezTo>
                  <a:pt x="13931" y="236"/>
                  <a:pt x="12625" y="-37"/>
                  <a:pt x="11300" y="4"/>
                </a:cubicBezTo>
              </a:path>
            </a:pathLst>
          </a:custGeom>
          <a:ln w="88900" cap="rnd">
            <a:solidFill>
              <a:srgbClr val="2B2B2B"/>
            </a:solidFill>
            <a:custDash>
              <a:ds d="100000" sp="200000"/>
            </a:custDash>
            <a:headEnd type="triangle"/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01010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4" name="Кружок"/>
          <p:cNvSpPr/>
          <p:nvPr/>
        </p:nvSpPr>
        <p:spPr>
          <a:xfrm>
            <a:off x="14141121" y="4131351"/>
            <a:ext cx="558801" cy="558801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5" name="Кружок"/>
          <p:cNvSpPr/>
          <p:nvPr/>
        </p:nvSpPr>
        <p:spPr>
          <a:xfrm>
            <a:off x="9755353" y="8940562"/>
            <a:ext cx="558801" cy="558801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6" name="Кружок"/>
          <p:cNvSpPr/>
          <p:nvPr/>
        </p:nvSpPr>
        <p:spPr>
          <a:xfrm>
            <a:off x="8749103" y="6578600"/>
            <a:ext cx="558801" cy="558800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7" name="Кружок"/>
          <p:cNvSpPr/>
          <p:nvPr/>
        </p:nvSpPr>
        <p:spPr>
          <a:xfrm>
            <a:off x="9755353" y="4131351"/>
            <a:ext cx="558801" cy="558801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8" name="Кружок"/>
          <p:cNvSpPr/>
          <p:nvPr/>
        </p:nvSpPr>
        <p:spPr>
          <a:xfrm>
            <a:off x="15071128" y="6578600"/>
            <a:ext cx="558801" cy="558800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9" name="Кружок"/>
          <p:cNvSpPr/>
          <p:nvPr/>
        </p:nvSpPr>
        <p:spPr>
          <a:xfrm>
            <a:off x="14141121" y="8940562"/>
            <a:ext cx="558801" cy="558801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0" name="Кружок"/>
          <p:cNvSpPr/>
          <p:nvPr/>
        </p:nvSpPr>
        <p:spPr>
          <a:xfrm>
            <a:off x="14289997" y="4280227"/>
            <a:ext cx="261049" cy="261049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1" name="Кружок"/>
          <p:cNvSpPr/>
          <p:nvPr/>
        </p:nvSpPr>
        <p:spPr>
          <a:xfrm>
            <a:off x="15220004" y="6734057"/>
            <a:ext cx="261049" cy="261049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2" name="Кружок"/>
          <p:cNvSpPr/>
          <p:nvPr/>
        </p:nvSpPr>
        <p:spPr>
          <a:xfrm>
            <a:off x="14289997" y="9089438"/>
            <a:ext cx="261049" cy="261048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3" name="Кружок"/>
          <p:cNvSpPr/>
          <p:nvPr/>
        </p:nvSpPr>
        <p:spPr>
          <a:xfrm>
            <a:off x="9904229" y="9089438"/>
            <a:ext cx="261049" cy="261048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4" name="Кружок"/>
          <p:cNvSpPr/>
          <p:nvPr/>
        </p:nvSpPr>
        <p:spPr>
          <a:xfrm>
            <a:off x="8897980" y="6734057"/>
            <a:ext cx="261048" cy="261049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5" name="Кружок"/>
          <p:cNvSpPr/>
          <p:nvPr/>
        </p:nvSpPr>
        <p:spPr>
          <a:xfrm>
            <a:off x="9904229" y="4280227"/>
            <a:ext cx="261049" cy="261049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6" name="Линия"/>
          <p:cNvSpPr/>
          <p:nvPr/>
        </p:nvSpPr>
        <p:spPr>
          <a:xfrm>
            <a:off x="15702100" y="2166391"/>
            <a:ext cx="1123701" cy="1609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7" name="Линия"/>
          <p:cNvSpPr/>
          <p:nvPr/>
        </p:nvSpPr>
        <p:spPr>
          <a:xfrm flipH="1" rot="10800000">
            <a:off x="15702100" y="10276608"/>
            <a:ext cx="1123701" cy="1609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8" name="Линия"/>
          <p:cNvSpPr/>
          <p:nvPr/>
        </p:nvSpPr>
        <p:spPr>
          <a:xfrm flipH="1">
            <a:off x="7785907" y="2166391"/>
            <a:ext cx="1123701" cy="1609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9" name="Линия"/>
          <p:cNvSpPr/>
          <p:nvPr/>
        </p:nvSpPr>
        <p:spPr>
          <a:xfrm rot="10800000">
            <a:off x="7785907" y="10276608"/>
            <a:ext cx="1123701" cy="1609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0" name="Линия"/>
          <p:cNvSpPr/>
          <p:nvPr/>
        </p:nvSpPr>
        <p:spPr>
          <a:xfrm flipV="1">
            <a:off x="16884896" y="6864909"/>
            <a:ext cx="1079251" cy="1"/>
          </a:xfrm>
          <a:prstGeom prst="line">
            <a:avLst/>
          </a:prstGeom>
          <a:ln w="381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1" name="Линия"/>
          <p:cNvSpPr/>
          <p:nvPr/>
        </p:nvSpPr>
        <p:spPr>
          <a:xfrm flipH="1">
            <a:off x="6172139" y="6864581"/>
            <a:ext cx="1079250" cy="1"/>
          </a:xfrm>
          <a:prstGeom prst="line">
            <a:avLst/>
          </a:prstGeom>
          <a:ln w="381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131" t="51054" r="44132" b="0"/>
          <a:stretch>
            <a:fillRect/>
          </a:stretch>
        </p:blipFill>
        <p:spPr>
          <a:xfrm>
            <a:off x="-81537" y="-87756"/>
            <a:ext cx="24547073" cy="1398884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Публикации для национального туристического портала путешествуем.рф (Russia.Travel)…"/>
          <p:cNvSpPr txBox="1"/>
          <p:nvPr/>
        </p:nvSpPr>
        <p:spPr>
          <a:xfrm>
            <a:off x="1577370" y="1658907"/>
            <a:ext cx="19967575" cy="5124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defRPr sz="4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Публикации для национального туристического портала </a:t>
            </a:r>
            <a:r>
              <a:rPr u="sng">
                <a:hlinkClick r:id="rId3" invalidUrl="" action="" tgtFrame="" tooltip="" history="1" highlightClick="0" endSnd="0"/>
              </a:rPr>
              <a:t>путешествуем.рф</a:t>
            </a:r>
            <a:r>
              <a:t> (Russia.Travel) </a:t>
            </a:r>
          </a:p>
          <a:p>
            <a: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t>Кол-во посещений за 2023 год:  </a:t>
            </a:r>
            <a:r>
              <a:rPr b="1"/>
              <a:t>6 143 878</a:t>
            </a:r>
            <a:r>
              <a:t> пользователей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t>В 2024 году нацтурпортал был перезапущен и синхронизирован с сервисом RUSSPASS.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t>К 2030-му году площадка должна стать главным хабом всей информации по внутреннему туризму России.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95" name="Здесь"/>
          <p:cNvSpPr/>
          <p:nvPr/>
        </p:nvSpPr>
        <p:spPr>
          <a:xfrm>
            <a:off x="12309375" y="6676714"/>
            <a:ext cx="2348729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Здесь</a:t>
            </a:r>
          </a:p>
        </p:txBody>
      </p:sp>
      <p:sp>
        <p:nvSpPr>
          <p:cNvPr id="196" name="Здесь"/>
          <p:cNvSpPr/>
          <p:nvPr/>
        </p:nvSpPr>
        <p:spPr>
          <a:xfrm>
            <a:off x="12325701" y="10108689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Здесь</a:t>
            </a:r>
          </a:p>
        </p:txBody>
      </p:sp>
      <p:sp>
        <p:nvSpPr>
          <p:cNvPr id="197" name="Здесь"/>
          <p:cNvSpPr/>
          <p:nvPr/>
        </p:nvSpPr>
        <p:spPr>
          <a:xfrm>
            <a:off x="12325701" y="8317982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Здесь</a:t>
            </a:r>
          </a:p>
        </p:txBody>
      </p:sp>
      <p:sp>
        <p:nvSpPr>
          <p:cNvPr id="198" name="Здесь"/>
          <p:cNvSpPr/>
          <p:nvPr/>
        </p:nvSpPr>
        <p:spPr>
          <a:xfrm>
            <a:off x="1594011" y="6676714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Здесь</a:t>
            </a:r>
          </a:p>
        </p:txBody>
      </p:sp>
      <p:sp>
        <p:nvSpPr>
          <p:cNvPr id="199" name="вместе с МЧС рассказали…"/>
          <p:cNvSpPr txBox="1"/>
          <p:nvPr/>
        </p:nvSpPr>
        <p:spPr>
          <a:xfrm>
            <a:off x="4095254" y="6608419"/>
            <a:ext cx="5099647" cy="160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вместе с МЧС рассказали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про безопасный отдых летом</a:t>
            </a:r>
          </a:p>
        </p:txBody>
      </p:sp>
      <p:sp>
        <p:nvSpPr>
          <p:cNvPr id="200" name="Здесь"/>
          <p:cNvSpPr/>
          <p:nvPr/>
        </p:nvSpPr>
        <p:spPr>
          <a:xfrm>
            <a:off x="1594011" y="8183938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Здесь</a:t>
            </a:r>
          </a:p>
        </p:txBody>
      </p:sp>
      <p:sp>
        <p:nvSpPr>
          <p:cNvPr id="201" name="говорим по-ненецки и показываем…"/>
          <p:cNvSpPr txBox="1"/>
          <p:nvPr/>
        </p:nvSpPr>
        <p:spPr>
          <a:xfrm>
            <a:off x="4095254" y="8179863"/>
            <a:ext cx="6074421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говорим по-ненецки и показываем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Крайний Север</a:t>
            </a:r>
          </a:p>
        </p:txBody>
      </p:sp>
      <p:sp>
        <p:nvSpPr>
          <p:cNvPr id="202" name="Здесь"/>
          <p:cNvSpPr/>
          <p:nvPr/>
        </p:nvSpPr>
        <p:spPr>
          <a:xfrm>
            <a:off x="1594011" y="9974644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9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9" invalidUrl="" action="" tgtFrame="" tooltip="" history="1" highlightClick="0" endSnd="0"/>
              </a:rPr>
              <a:t>Здесь</a:t>
            </a:r>
          </a:p>
        </p:txBody>
      </p:sp>
      <p:sp>
        <p:nvSpPr>
          <p:cNvPr id="203" name="показали небанальные круизы"/>
          <p:cNvSpPr txBox="1"/>
          <p:nvPr/>
        </p:nvSpPr>
        <p:spPr>
          <a:xfrm>
            <a:off x="4095254" y="9912170"/>
            <a:ext cx="5326238" cy="160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показали небанальные круизы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204" name="про инклюзивный туризм: интервью с Дарьей Логуновой"/>
          <p:cNvSpPr txBox="1"/>
          <p:nvPr/>
        </p:nvSpPr>
        <p:spPr>
          <a:xfrm>
            <a:off x="14930603" y="6608419"/>
            <a:ext cx="8460003" cy="160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про инклюзивный туризм: интервью с Дарьей Логуновой</a:t>
            </a:r>
          </a:p>
        </p:txBody>
      </p:sp>
      <p:sp>
        <p:nvSpPr>
          <p:cNvPr id="205" name="про Влада Повеликина — второго человека в истории, обошедшего Байкал пешком"/>
          <p:cNvSpPr txBox="1"/>
          <p:nvPr/>
        </p:nvSpPr>
        <p:spPr>
          <a:xfrm>
            <a:off x="14930603" y="8304263"/>
            <a:ext cx="8460003" cy="212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про Влада Повеликина — второго человека в истории, обошедшего Байкал пешком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206" name="научный тур по карбоновые полигонам и инновационным лабораториям Чечни"/>
          <p:cNvSpPr txBox="1"/>
          <p:nvPr/>
        </p:nvSpPr>
        <p:spPr>
          <a:xfrm>
            <a:off x="14930603" y="9921814"/>
            <a:ext cx="8460003" cy="212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научный тур по карбоновые полигонам и инновационным лабораториям Чечни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131" t="51054" r="44132" b="0"/>
          <a:stretch>
            <a:fillRect/>
          </a:stretch>
        </p:blipFill>
        <p:spPr>
          <a:xfrm>
            <a:off x="-81537" y="-87756"/>
            <a:ext cx="24547073" cy="1398884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Публикации для соцсетей путешествуем.рф (ex. Russia.Travel)  нацпроекта «Туризм и индустрия гостеприимства»"/>
          <p:cNvSpPr txBox="1"/>
          <p:nvPr/>
        </p:nvSpPr>
        <p:spPr>
          <a:xfrm>
            <a:off x="1543859" y="1552388"/>
            <a:ext cx="19967575" cy="282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defRPr sz="4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Публикации для соцсетей </a:t>
            </a:r>
            <a:r>
              <a:rPr u="sng">
                <a:hlinkClick r:id="rId3" invalidUrl="" action="" tgtFrame="" tooltip="" history="1" highlightClick="0" endSnd="0"/>
              </a:rPr>
              <a:t>путешествуем.рф</a:t>
            </a:r>
            <a:r>
              <a:t> (ex. Russia.Travel)  нацпроекта «Туризм и индустрия гостеприимства»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10" name="ТЫК!"/>
          <p:cNvSpPr/>
          <p:nvPr/>
        </p:nvSpPr>
        <p:spPr>
          <a:xfrm>
            <a:off x="12409909" y="7413959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ТЫК!</a:t>
            </a:r>
          </a:p>
        </p:txBody>
      </p:sp>
      <p:sp>
        <p:nvSpPr>
          <p:cNvPr id="211" name="ТЫК!"/>
          <p:cNvSpPr/>
          <p:nvPr/>
        </p:nvSpPr>
        <p:spPr>
          <a:xfrm>
            <a:off x="12426234" y="10845934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ТЫК!</a:t>
            </a:r>
          </a:p>
        </p:txBody>
      </p:sp>
      <p:sp>
        <p:nvSpPr>
          <p:cNvPr id="212" name="ТЫК!"/>
          <p:cNvSpPr/>
          <p:nvPr/>
        </p:nvSpPr>
        <p:spPr>
          <a:xfrm>
            <a:off x="12426234" y="9055227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ТЫК!</a:t>
            </a:r>
          </a:p>
        </p:txBody>
      </p:sp>
      <p:sp>
        <p:nvSpPr>
          <p:cNvPr id="213" name="ТЫК!"/>
          <p:cNvSpPr/>
          <p:nvPr/>
        </p:nvSpPr>
        <p:spPr>
          <a:xfrm>
            <a:off x="1694544" y="7317737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ТЫК!</a:t>
            </a:r>
          </a:p>
        </p:txBody>
      </p:sp>
      <p:sp>
        <p:nvSpPr>
          <p:cNvPr id="214" name="Интервью с 4-кратным Iron Man’ом —…"/>
          <p:cNvSpPr txBox="1"/>
          <p:nvPr/>
        </p:nvSpPr>
        <p:spPr>
          <a:xfrm>
            <a:off x="4309083" y="7317737"/>
            <a:ext cx="6513365" cy="160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Интервью с 4-кратным Iron Man’ом —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Владимиром Волошиным</a:t>
            </a:r>
          </a:p>
        </p:txBody>
      </p:sp>
      <p:sp>
        <p:nvSpPr>
          <p:cNvPr id="215" name="ТЫК!"/>
          <p:cNvSpPr/>
          <p:nvPr/>
        </p:nvSpPr>
        <p:spPr>
          <a:xfrm>
            <a:off x="1694544" y="8921183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ТЫК!</a:t>
            </a:r>
          </a:p>
        </p:txBody>
      </p:sp>
      <p:sp>
        <p:nvSpPr>
          <p:cNvPr id="216" name="Пост-антиклещ"/>
          <p:cNvSpPr txBox="1"/>
          <p:nvPr/>
        </p:nvSpPr>
        <p:spPr>
          <a:xfrm>
            <a:off x="4367076" y="8921183"/>
            <a:ext cx="2694311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Пост-антиклещ</a:t>
            </a:r>
          </a:p>
        </p:txBody>
      </p:sp>
      <p:sp>
        <p:nvSpPr>
          <p:cNvPr id="217" name="ТЫК!"/>
          <p:cNvSpPr/>
          <p:nvPr/>
        </p:nvSpPr>
        <p:spPr>
          <a:xfrm>
            <a:off x="1694544" y="10711889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9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9" invalidUrl="" action="" tgtFrame="" tooltip="" history="1" highlightClick="0" endSnd="0"/>
              </a:rPr>
              <a:t>ТЫК!</a:t>
            </a:r>
          </a:p>
        </p:txBody>
      </p:sp>
      <p:sp>
        <p:nvSpPr>
          <p:cNvPr id="218" name="Боуи и Владивосток"/>
          <p:cNvSpPr txBox="1"/>
          <p:nvPr/>
        </p:nvSpPr>
        <p:spPr>
          <a:xfrm>
            <a:off x="4332452" y="10711889"/>
            <a:ext cx="3497884" cy="160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Боуи и Владивосток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219" name="Сибирь Егора Летова"/>
          <p:cNvSpPr txBox="1"/>
          <p:nvPr/>
        </p:nvSpPr>
        <p:spPr>
          <a:xfrm>
            <a:off x="15031136" y="7415950"/>
            <a:ext cx="395014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Сибирь Егора Летова</a:t>
            </a:r>
          </a:p>
        </p:txBody>
      </p:sp>
      <p:sp>
        <p:nvSpPr>
          <p:cNvPr id="220" name="Рождественские гадания"/>
          <p:cNvSpPr txBox="1"/>
          <p:nvPr/>
        </p:nvSpPr>
        <p:spPr>
          <a:xfrm>
            <a:off x="15031136" y="9068753"/>
            <a:ext cx="8460003" cy="212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Рождественские гадания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221" name="Как читать иконы и где увидеть главные"/>
          <p:cNvSpPr txBox="1"/>
          <p:nvPr/>
        </p:nvSpPr>
        <p:spPr>
          <a:xfrm>
            <a:off x="15031136" y="10845934"/>
            <a:ext cx="701991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Как читать иконы и где увидеть главные</a:t>
            </a:r>
          </a:p>
        </p:txBody>
      </p:sp>
      <p:sp>
        <p:nvSpPr>
          <p:cNvPr id="222" name="ВКонтакте https://vk.com/puteshestvuem_rf…"/>
          <p:cNvSpPr txBox="1"/>
          <p:nvPr/>
        </p:nvSpPr>
        <p:spPr>
          <a:xfrm>
            <a:off x="1472641" y="3507889"/>
            <a:ext cx="8483182" cy="202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3100">
                <a:solidFill>
                  <a:srgbClr val="E6CAC5"/>
                </a:solidFill>
              </a:defRPr>
            </a:pPr>
            <a:r>
              <a:t>ВКонтакте </a:t>
            </a:r>
            <a:r>
              <a:rPr u="sng">
                <a:hlinkClick r:id="rId10" invalidUrl="" action="" tgtFrame="" tooltip="" history="1" highlightClick="0" endSnd="0"/>
              </a:rPr>
              <a:t>https://vk.com/puteshestvuem_rf</a:t>
            </a:r>
            <a:r>
              <a:t> </a:t>
            </a:r>
          </a:p>
          <a:p>
            <a:pPr algn="l" defTabSz="355600">
              <a:defRPr sz="3100">
                <a:solidFill>
                  <a:srgbClr val="E6CAC5"/>
                </a:solidFill>
              </a:defRPr>
            </a:pPr>
            <a:r>
              <a:t>Одноклассники </a:t>
            </a:r>
            <a:r>
              <a:rPr u="sng">
                <a:hlinkClick r:id="rId11" invalidUrl="" action="" tgtFrame="" tooltip="" history="1" highlightClick="0" endSnd="0"/>
              </a:rPr>
              <a:t>https://ok.ru/puteshestvuem.rf</a:t>
            </a:r>
          </a:p>
          <a:p>
            <a:pPr algn="l" defTabSz="355600">
              <a:defRPr sz="3100">
                <a:solidFill>
                  <a:srgbClr val="E6CAC5"/>
                </a:solidFill>
              </a:defRPr>
            </a:pPr>
            <a:r>
              <a:t>Telegram </a:t>
            </a:r>
            <a:r>
              <a:rPr u="sng">
                <a:hlinkClick r:id="rId12" invalidUrl="" action="" tgtFrame="" tooltip="" history="1" highlightClick="0" endSnd="0"/>
              </a:rPr>
              <a:t>https://t.me/puteshestvuem_r</a:t>
            </a:r>
            <a:r>
              <a:t>f</a:t>
            </a:r>
          </a:p>
          <a:p>
            <a:pPr algn="l" defTabSz="355600">
              <a:defRPr sz="3100">
                <a:solidFill>
                  <a:srgbClr val="E6CAC5"/>
                </a:solidFill>
              </a:defRPr>
            </a:pPr>
            <a:r>
              <a:t>Дзен </a:t>
            </a:r>
            <a:r>
              <a:rPr u="sng">
                <a:hlinkClick r:id="rId13" invalidUrl="" action="" tgtFrame="" tooltip="" history="1" highlightClick="0" endSnd="0"/>
              </a:rPr>
              <a:t>https://dzen.ru/puteshestvuem_rf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681" t="0" r="31325" b="45496"/>
          <a:stretch>
            <a:fillRect/>
          </a:stretch>
        </p:blipFill>
        <p:spPr>
          <a:xfrm>
            <a:off x="-88836" y="-57985"/>
            <a:ext cx="24510488" cy="1376230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Сторис к посту с викториной об Алтае"/>
          <p:cNvSpPr txBox="1"/>
          <p:nvPr/>
        </p:nvSpPr>
        <p:spPr>
          <a:xfrm>
            <a:off x="937305" y="1430502"/>
            <a:ext cx="1488417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F4FFF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Сторис к посту с викториной об Алтае</a:t>
            </a:r>
          </a:p>
        </p:txBody>
      </p:sp>
      <p:sp>
        <p:nvSpPr>
          <p:cNvPr id="226" name="Текст"/>
          <p:cNvSpPr txBox="1"/>
          <p:nvPr/>
        </p:nvSpPr>
        <p:spPr>
          <a:xfrm>
            <a:off x="7607696" y="5119457"/>
            <a:ext cx="12835186" cy="114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pic>
        <p:nvPicPr>
          <p:cNvPr id="227" name="1.jpg" descr="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305" y="2403205"/>
            <a:ext cx="6050289" cy="10756069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В интернете масса материалов об Алтае. Нам хотелось рассказать о регионе так, чтобы пользователь мог повзаимодействовать с информацией.…"/>
          <p:cNvSpPr txBox="1"/>
          <p:nvPr/>
        </p:nvSpPr>
        <p:spPr>
          <a:xfrm>
            <a:off x="7299683" y="2424760"/>
            <a:ext cx="12378856" cy="603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E6CAC5"/>
                </a:solidFill>
              </a:defRPr>
            </a:pPr>
            <a:r>
              <a:t>В интернете масса материалов об Алтае. Нам хотелось рассказать о регионе так, чтобы пользователь мог повзаимодействовать с информацией.</a:t>
            </a:r>
          </a:p>
          <a:p>
            <a:pPr algn="l">
              <a:defRPr sz="3000">
                <a:solidFill>
                  <a:srgbClr val="E6CAC5"/>
                </a:solidFill>
              </a:defRPr>
            </a:pPr>
          </a:p>
          <a:p>
            <a:pPr algn="l">
              <a:defRPr sz="3000">
                <a:solidFill>
                  <a:srgbClr val="E6CAC5"/>
                </a:solidFill>
              </a:defRPr>
            </a:pPr>
            <a:r>
              <a:t>Мы:</a:t>
            </a:r>
          </a:p>
          <a:p>
            <a:pPr marL="381000" indent="-381000" algn="l">
              <a:buSzPct val="123000"/>
              <a:buChar char="-"/>
              <a:defRPr sz="3000">
                <a:solidFill>
                  <a:srgbClr val="E6CAC5"/>
                </a:solidFill>
              </a:defRPr>
            </a:pPr>
            <a:r>
              <a:t>написали пост;</a:t>
            </a:r>
          </a:p>
          <a:p>
            <a:pPr marL="381000" indent="-381000" algn="l">
              <a:buSzPct val="123000"/>
              <a:buChar char="-"/>
              <a:defRPr sz="3000">
                <a:solidFill>
                  <a:srgbClr val="E6CAC5"/>
                </a:solidFill>
              </a:defRPr>
            </a:pPr>
            <a:r>
              <a:t>собрали к нему зрелищное видео;</a:t>
            </a:r>
          </a:p>
          <a:p>
            <a:pPr marL="381000" indent="-381000" algn="l">
              <a:buSzPct val="123000"/>
              <a:buChar char="-"/>
              <a:defRPr sz="3000">
                <a:solidFill>
                  <a:srgbClr val="E6CAC5"/>
                </a:solidFill>
              </a:defRPr>
            </a:pPr>
            <a:r>
              <a:t>добавили викторину;</a:t>
            </a:r>
          </a:p>
          <a:p>
            <a:pPr marL="381000" indent="-381000" algn="l">
              <a:buSzPct val="123000"/>
              <a:buChar char="-"/>
              <a:defRPr sz="3000">
                <a:solidFill>
                  <a:srgbClr val="E6CAC5"/>
                </a:solidFill>
              </a:defRPr>
            </a:pPr>
            <a:r>
              <a:t>создали эстетичные сторис, дав подписчикам возможность послушать пение кайчи — традиционных алтайских сказителей</a:t>
            </a:r>
          </a:p>
          <a:p>
            <a:pPr algn="l">
              <a:defRPr sz="3000">
                <a:solidFill>
                  <a:srgbClr val="E6CAC5"/>
                </a:solidFill>
              </a:defRPr>
            </a:pPr>
          </a:p>
          <a:p>
            <a:pPr algn="l">
              <a:defRPr sz="3000">
                <a:solidFill>
                  <a:srgbClr val="E6CAC5"/>
                </a:solidFill>
              </a:defRPr>
            </a:pPr>
          </a:p>
          <a:p>
            <a:pPr algn="l">
              <a:defRPr sz="3000">
                <a:solidFill>
                  <a:srgbClr val="E6CAC5"/>
                </a:solidFill>
              </a:defRPr>
            </a:pPr>
            <a:r>
              <a:t>Жмите «плей» на сторис ниже!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0"/>
            <a:ext cx="24416447" cy="13786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2.jpg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6017" y="650142"/>
            <a:ext cx="7023801" cy="12486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3.jpg" descr="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3749" y="614622"/>
            <a:ext cx="7023801" cy="12486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0"/>
            <a:ext cx="24416447" cy="13786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4.mp4" descr="4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040368" y="641774"/>
            <a:ext cx="7033215" cy="12503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5.mp4" descr="5.mp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3054767" y="641773"/>
            <a:ext cx="7033215" cy="12503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53" fill="hold"/>
                                        <p:tgtEl>
                                          <p:spTgt spid="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35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3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5"/>
                  </p:tgtEl>
                </p:cond>
              </p:nextCondLst>
            </p:seq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236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23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0"/>
            <a:ext cx="24416447" cy="13786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6.mp4" descr="6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888390" y="686731"/>
            <a:ext cx="7100567" cy="12623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7.mp4" descr="7.mp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3072701" y="686731"/>
            <a:ext cx="7100567" cy="12623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53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39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3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9"/>
                  </p:tgtEl>
                </p:cond>
              </p:nextCondLst>
            </p:seq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24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4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